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5" r:id="rId9"/>
    <p:sldId id="264" r:id="rId10"/>
    <p:sldId id="277" r:id="rId11"/>
    <p:sldId id="278" r:id="rId12"/>
    <p:sldId id="266" r:id="rId13"/>
    <p:sldId id="267" r:id="rId14"/>
    <p:sldId id="279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</p:sldIdLst>
  <p:sldSz cx="9144000" cy="5149850"/>
  <p:notesSz cx="10234613" cy="7104063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25" d="100"/>
          <a:sy n="125" d="100"/>
        </p:scale>
        <p:origin x="-60" y="32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434999" cy="356956"/>
          </a:xfrm>
          <a:prstGeom prst="rect">
            <a:avLst/>
          </a:prstGeom>
        </p:spPr>
        <p:txBody>
          <a:bodyPr vert="horz" lIns="110917" tIns="55458" rIns="110917" bIns="55458" rtlCol="0"/>
          <a:lstStyle>
            <a:lvl1pPr algn="l">
              <a:defRPr sz="15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797838" y="1"/>
            <a:ext cx="4434999" cy="356956"/>
          </a:xfrm>
          <a:prstGeom prst="rect">
            <a:avLst/>
          </a:prstGeom>
        </p:spPr>
        <p:txBody>
          <a:bodyPr vert="horz" lIns="110917" tIns="55458" rIns="110917" bIns="55458" rtlCol="0"/>
          <a:lstStyle>
            <a:lvl1pPr algn="r">
              <a:defRPr sz="1500"/>
            </a:lvl1pPr>
          </a:lstStyle>
          <a:p>
            <a:fld id="{1D0F1F8D-4885-4611-AB45-FECD766B3B37}" type="datetimeFigureOut">
              <a:rPr lang="ko-KR" altLang="en-US" smtClean="0"/>
              <a:t>2024-07-31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990850" y="889000"/>
            <a:ext cx="4252913" cy="23955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110917" tIns="55458" rIns="110917" bIns="55458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3462" y="3418448"/>
            <a:ext cx="8187690" cy="2798703"/>
          </a:xfrm>
          <a:prstGeom prst="rect">
            <a:avLst/>
          </a:prstGeom>
        </p:spPr>
        <p:txBody>
          <a:bodyPr vert="horz" lIns="110917" tIns="55458" rIns="110917" bIns="55458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747109"/>
            <a:ext cx="4434999" cy="356954"/>
          </a:xfrm>
          <a:prstGeom prst="rect">
            <a:avLst/>
          </a:prstGeom>
        </p:spPr>
        <p:txBody>
          <a:bodyPr vert="horz" lIns="110917" tIns="55458" rIns="110917" bIns="55458" rtlCol="0" anchor="b"/>
          <a:lstStyle>
            <a:lvl1pPr algn="l">
              <a:defRPr sz="15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797838" y="6747109"/>
            <a:ext cx="4434999" cy="356954"/>
          </a:xfrm>
          <a:prstGeom prst="rect">
            <a:avLst/>
          </a:prstGeom>
        </p:spPr>
        <p:txBody>
          <a:bodyPr vert="horz" lIns="110917" tIns="55458" rIns="110917" bIns="55458" rtlCol="0" anchor="b"/>
          <a:lstStyle>
            <a:lvl1pPr algn="r">
              <a:defRPr sz="1500"/>
            </a:lvl1pPr>
          </a:lstStyle>
          <a:p>
            <a:fld id="{D64DC4A3-6193-4ED8-B9D9-99831830A2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7372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4DC4A3-6193-4ED8-B9D9-99831830A21F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12580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1596453"/>
            <a:ext cx="7772400" cy="108146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3916"/>
            <a:ext cx="6400800" cy="12874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7/31/2024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9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7/31/2024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9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184465"/>
            <a:ext cx="3977640" cy="339890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184465"/>
            <a:ext cx="3977640" cy="339890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7/31/2024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9144000" cy="5145405"/>
          </a:xfrm>
          <a:custGeom>
            <a:avLst/>
            <a:gdLst/>
            <a:ahLst/>
            <a:cxnLst/>
            <a:rect l="l" t="t" r="r" b="b"/>
            <a:pathLst>
              <a:path w="9144000" h="5145405">
                <a:moveTo>
                  <a:pt x="9144000" y="0"/>
                </a:moveTo>
                <a:lnTo>
                  <a:pt x="0" y="0"/>
                </a:lnTo>
                <a:lnTo>
                  <a:pt x="0" y="5145024"/>
                </a:lnTo>
                <a:lnTo>
                  <a:pt x="9144000" y="5145024"/>
                </a:lnTo>
                <a:lnTo>
                  <a:pt x="9144000" y="0"/>
                </a:lnTo>
                <a:close/>
              </a:path>
            </a:pathLst>
          </a:custGeom>
          <a:solidFill>
            <a:srgbClr val="F0F0F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9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7/31/2024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7/31/2024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25"/>
            <a:ext cx="9144000" cy="554990"/>
          </a:xfrm>
          <a:custGeom>
            <a:avLst/>
            <a:gdLst/>
            <a:ahLst/>
            <a:cxnLst/>
            <a:rect l="l" t="t" r="r" b="b"/>
            <a:pathLst>
              <a:path w="9144000" h="554990">
                <a:moveTo>
                  <a:pt x="9144000" y="0"/>
                </a:moveTo>
                <a:lnTo>
                  <a:pt x="0" y="0"/>
                </a:lnTo>
                <a:lnTo>
                  <a:pt x="0" y="554710"/>
                </a:lnTo>
                <a:lnTo>
                  <a:pt x="9144000" y="554710"/>
                </a:lnTo>
                <a:lnTo>
                  <a:pt x="9144000" y="0"/>
                </a:lnTo>
                <a:close/>
              </a:path>
            </a:pathLst>
          </a:custGeom>
          <a:solidFill>
            <a:srgbClr val="3D3D3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561715" y="2400045"/>
            <a:ext cx="2020569" cy="3149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9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95681" y="2486760"/>
            <a:ext cx="8152637" cy="15195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4789360"/>
            <a:ext cx="2926080" cy="25749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9360"/>
            <a:ext cx="2103120" cy="25749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7/31/2024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4789360"/>
            <a:ext cx="2103120" cy="25749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0119299@gmail.com" TargetMode="External"/><Relationship Id="rId2" Type="http://schemas.openxmlformats.org/officeDocument/2006/relationships/hyperlink" Target="https://github.com/June222" TargetMode="Externa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www.canva.com/design/DAFtvgqR1WU/MlijIKjzEDp914R6AgCiiQ/edit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cs.google.com/document/d/1diTTW79o_wZT5trPB3eym0REY6TfK7wClsZOfB5oGHg/edit#heading%3Dh.z6ne0og04bp5" TargetMode="External"/><Relationship Id="rId5" Type="http://schemas.openxmlformats.org/officeDocument/2006/relationships/hyperlink" Target="https://github.com/June222/Avoiding_Obstacles_Robot" TargetMode="External"/><Relationship Id="rId4" Type="http://schemas.openxmlformats.org/officeDocument/2006/relationships/image" Target="../media/image22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ithub.com/June222/capstone-2023-1-02?tab=readme-ov-file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2670"/>
            <a:ext cx="9144000" cy="5102860"/>
          </a:xfrm>
          <a:custGeom>
            <a:avLst/>
            <a:gdLst/>
            <a:ahLst/>
            <a:cxnLst/>
            <a:rect l="l" t="t" r="r" b="b"/>
            <a:pathLst>
              <a:path w="9144000" h="5102860">
                <a:moveTo>
                  <a:pt x="9144000" y="0"/>
                </a:moveTo>
                <a:lnTo>
                  <a:pt x="0" y="0"/>
                </a:lnTo>
                <a:lnTo>
                  <a:pt x="0" y="5102352"/>
                </a:lnTo>
                <a:lnTo>
                  <a:pt x="9144000" y="5102352"/>
                </a:lnTo>
                <a:lnTo>
                  <a:pt x="9144000" y="0"/>
                </a:lnTo>
                <a:close/>
              </a:path>
            </a:pathLst>
          </a:custGeom>
          <a:solidFill>
            <a:srgbClr val="F0F0F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83260" y="185445"/>
            <a:ext cx="5564505" cy="1244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0" spc="-345" dirty="0"/>
              <a:t>PORTFOLIO</a:t>
            </a:r>
            <a:endParaRPr sz="8000" dirty="0"/>
          </a:p>
        </p:txBody>
      </p:sp>
      <p:grpSp>
        <p:nvGrpSpPr>
          <p:cNvPr id="4" name="object 4"/>
          <p:cNvGrpSpPr/>
          <p:nvPr/>
        </p:nvGrpSpPr>
        <p:grpSpPr>
          <a:xfrm>
            <a:off x="192023" y="243839"/>
            <a:ext cx="8627110" cy="4249420"/>
            <a:chOff x="192023" y="243839"/>
            <a:chExt cx="8627110" cy="4249420"/>
          </a:xfrm>
        </p:grpSpPr>
        <p:sp>
          <p:nvSpPr>
            <p:cNvPr id="5" name="object 5"/>
            <p:cNvSpPr/>
            <p:nvPr/>
          </p:nvSpPr>
          <p:spPr>
            <a:xfrm>
              <a:off x="210311" y="262127"/>
              <a:ext cx="5833745" cy="3175"/>
            </a:xfrm>
            <a:custGeom>
              <a:avLst/>
              <a:gdLst/>
              <a:ahLst/>
              <a:cxnLst/>
              <a:rect l="l" t="t" r="r" b="b"/>
              <a:pathLst>
                <a:path w="5833745" h="3175">
                  <a:moveTo>
                    <a:pt x="0" y="2667"/>
                  </a:moveTo>
                  <a:lnTo>
                    <a:pt x="5833491" y="0"/>
                  </a:lnTo>
                </a:path>
              </a:pathLst>
            </a:custGeom>
            <a:ln w="36576">
              <a:solidFill>
                <a:srgbClr val="67F94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914900" y="3265932"/>
              <a:ext cx="3904615" cy="1222375"/>
            </a:xfrm>
            <a:custGeom>
              <a:avLst/>
              <a:gdLst/>
              <a:ahLst/>
              <a:cxnLst/>
              <a:rect l="l" t="t" r="r" b="b"/>
              <a:pathLst>
                <a:path w="3904615" h="1222375">
                  <a:moveTo>
                    <a:pt x="0" y="0"/>
                  </a:moveTo>
                  <a:lnTo>
                    <a:pt x="3904106" y="0"/>
                  </a:lnTo>
                </a:path>
                <a:path w="3904615" h="1222375">
                  <a:moveTo>
                    <a:pt x="0" y="408432"/>
                  </a:moveTo>
                  <a:lnTo>
                    <a:pt x="3904106" y="408432"/>
                  </a:lnTo>
                </a:path>
                <a:path w="3904615" h="1222375">
                  <a:moveTo>
                    <a:pt x="0" y="813816"/>
                  </a:moveTo>
                  <a:lnTo>
                    <a:pt x="3904106" y="813816"/>
                  </a:lnTo>
                </a:path>
                <a:path w="3904615" h="1222375">
                  <a:moveTo>
                    <a:pt x="0" y="1222248"/>
                  </a:moveTo>
                  <a:lnTo>
                    <a:pt x="3904106" y="1222248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5192014" y="2945968"/>
            <a:ext cx="39497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1200" b="1" spc="-30" dirty="0" smtClean="0">
                <a:solidFill>
                  <a:srgbClr val="252525"/>
                </a:solidFill>
                <a:latin typeface="Times New Roman"/>
                <a:cs typeface="Times New Roman"/>
              </a:rPr>
              <a:t>Name</a:t>
            </a:r>
            <a:endParaRPr sz="1200" dirty="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402451" y="2945968"/>
            <a:ext cx="852169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1200" spc="-5" dirty="0" err="1" smtClean="0">
                <a:solidFill>
                  <a:srgbClr val="252525"/>
                </a:solidFill>
                <a:latin typeface="Times New Roman"/>
                <a:cs typeface="Times New Roman"/>
              </a:rPr>
              <a:t>강준우</a:t>
            </a:r>
            <a:endParaRPr sz="1200" dirty="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149722" y="3354069"/>
            <a:ext cx="4940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solidFill>
                  <a:srgbClr val="252525"/>
                </a:solidFill>
                <a:latin typeface="Times New Roman"/>
                <a:cs typeface="Times New Roman"/>
              </a:rPr>
              <a:t>Gi</a:t>
            </a:r>
            <a:r>
              <a:rPr sz="1200" b="1" spc="5" dirty="0">
                <a:solidFill>
                  <a:srgbClr val="252525"/>
                </a:solidFill>
                <a:latin typeface="Times New Roman"/>
                <a:cs typeface="Times New Roman"/>
              </a:rPr>
              <a:t>t</a:t>
            </a:r>
            <a:r>
              <a:rPr sz="1200" b="1" spc="-5" dirty="0">
                <a:solidFill>
                  <a:srgbClr val="252525"/>
                </a:solidFill>
                <a:latin typeface="Times New Roman"/>
                <a:cs typeface="Times New Roman"/>
              </a:rPr>
              <a:t>hub</a:t>
            </a:r>
            <a:endParaRPr sz="1200" dirty="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402451" y="3354069"/>
            <a:ext cx="1903349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u="sng" spc="-10" dirty="0">
                <a:solidFill>
                  <a:srgbClr val="0000FF"/>
                </a:solidFill>
                <a:uFill>
                  <a:solidFill>
                    <a:srgbClr val="0096A7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https://github.com/June222</a:t>
            </a:r>
            <a:endParaRPr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162550" y="3761638"/>
            <a:ext cx="45529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20" dirty="0">
                <a:solidFill>
                  <a:srgbClr val="252525"/>
                </a:solidFill>
                <a:latin typeface="Times New Roman"/>
                <a:cs typeface="Times New Roman"/>
              </a:rPr>
              <a:t>E-mail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402450" y="3761638"/>
            <a:ext cx="1522349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0119299</a:t>
            </a:r>
            <a:r>
              <a:rPr sz="1200" u="sng" spc="-3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@</a:t>
            </a:r>
            <a:r>
              <a:rPr sz="1200"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g</a:t>
            </a:r>
            <a:r>
              <a:rPr sz="1200" u="sng" spc="-5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m</a:t>
            </a:r>
            <a:r>
              <a:rPr sz="1200" u="sng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a</a:t>
            </a:r>
            <a:r>
              <a:rPr sz="1200" u="sng" spc="-5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il</a:t>
            </a:r>
            <a:r>
              <a:rPr sz="1200" u="sng" spc="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.</a:t>
            </a:r>
            <a:r>
              <a:rPr sz="1200" u="sng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c</a:t>
            </a:r>
            <a:r>
              <a:rPr sz="1200" u="sng" spc="2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o</a:t>
            </a:r>
            <a:r>
              <a:rPr sz="1200"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m</a:t>
            </a:r>
            <a:endParaRPr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179314" y="4168850"/>
            <a:ext cx="43180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solidFill>
                  <a:srgbClr val="252525"/>
                </a:solidFill>
                <a:latin typeface="Times New Roman"/>
                <a:cs typeface="Times New Roman"/>
              </a:rPr>
              <a:t>P</a:t>
            </a:r>
            <a:r>
              <a:rPr sz="1200" b="1" dirty="0">
                <a:solidFill>
                  <a:srgbClr val="252525"/>
                </a:solidFill>
                <a:latin typeface="Times New Roman"/>
                <a:cs typeface="Times New Roman"/>
              </a:rPr>
              <a:t>hone</a:t>
            </a:r>
            <a:endParaRPr sz="1200" dirty="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402451" y="4168850"/>
            <a:ext cx="115697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252525"/>
                </a:solidFill>
                <a:latin typeface="Times New Roman"/>
                <a:cs typeface="Times New Roman"/>
              </a:rPr>
              <a:t>+82</a:t>
            </a:r>
            <a:r>
              <a:rPr sz="1200" spc="-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1200" spc="-15" dirty="0">
                <a:solidFill>
                  <a:srgbClr val="252525"/>
                </a:solidFill>
                <a:latin typeface="Times New Roman"/>
                <a:cs typeface="Times New Roman"/>
              </a:rPr>
              <a:t>10-5495-4551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117084" y="4601362"/>
            <a:ext cx="55435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252525"/>
                </a:solidFill>
                <a:latin typeface="Times New Roman"/>
                <a:cs typeface="Times New Roman"/>
              </a:rPr>
              <a:t>A</a:t>
            </a:r>
            <a:r>
              <a:rPr sz="1200" b="1" dirty="0">
                <a:solidFill>
                  <a:srgbClr val="252525"/>
                </a:solidFill>
                <a:latin typeface="Times New Roman"/>
                <a:cs typeface="Times New Roman"/>
              </a:rPr>
              <a:t>d</a:t>
            </a:r>
            <a:r>
              <a:rPr sz="1200" b="1" spc="5" dirty="0">
                <a:solidFill>
                  <a:srgbClr val="252525"/>
                </a:solidFill>
                <a:latin typeface="Times New Roman"/>
                <a:cs typeface="Times New Roman"/>
              </a:rPr>
              <a:t>d</a:t>
            </a:r>
            <a:r>
              <a:rPr sz="1200" b="1" spc="-30" dirty="0">
                <a:solidFill>
                  <a:srgbClr val="252525"/>
                </a:solidFill>
                <a:latin typeface="Times New Roman"/>
                <a:cs typeface="Times New Roman"/>
              </a:rPr>
              <a:t>r</a:t>
            </a:r>
            <a:r>
              <a:rPr sz="1200" b="1" spc="-10" dirty="0">
                <a:solidFill>
                  <a:srgbClr val="252525"/>
                </a:solidFill>
                <a:latin typeface="Times New Roman"/>
                <a:cs typeface="Times New Roman"/>
              </a:rPr>
              <a:t>e</a:t>
            </a:r>
            <a:r>
              <a:rPr sz="1200" b="1" spc="-15" dirty="0">
                <a:solidFill>
                  <a:srgbClr val="252525"/>
                </a:solidFill>
                <a:latin typeface="Times New Roman"/>
                <a:cs typeface="Times New Roman"/>
              </a:rPr>
              <a:t>s</a:t>
            </a:r>
            <a:r>
              <a:rPr sz="1200" b="1" dirty="0">
                <a:solidFill>
                  <a:srgbClr val="252525"/>
                </a:solidFill>
                <a:latin typeface="Times New Roman"/>
                <a:cs typeface="Times New Roman"/>
              </a:rPr>
              <a:t>s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402451" y="4610506"/>
            <a:ext cx="233045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1200" spc="-20" dirty="0" smtClean="0">
                <a:solidFill>
                  <a:srgbClr val="252525"/>
                </a:solidFill>
                <a:latin typeface="Times New Roman"/>
                <a:cs typeface="Times New Roman"/>
              </a:rPr>
              <a:t>부산광역시 부산진구</a:t>
            </a:r>
            <a:endParaRPr sz="1200" dirty="0">
              <a:latin typeface="Times New Roman"/>
              <a:cs typeface="Times New Roman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63472" y="1458472"/>
            <a:ext cx="3470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Junior SW Engineer Portfolio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4823" y="55879"/>
            <a:ext cx="1693977" cy="3473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P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ro</a:t>
            </a: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j</a:t>
            </a:r>
            <a:r>
              <a:rPr sz="2100" b="0" spc="-15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2100" b="0" spc="-20" dirty="0">
                <a:solidFill>
                  <a:srgbClr val="FFFFFF"/>
                </a:solidFill>
                <a:latin typeface="Arial MT"/>
                <a:cs typeface="Arial MT"/>
              </a:rPr>
              <a:t>c</a:t>
            </a:r>
            <a:r>
              <a:rPr sz="2100" b="0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2100" b="0" spc="-8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0</a:t>
            </a: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1</a:t>
            </a:r>
            <a:r>
              <a:rPr sz="2100" b="0" dirty="0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21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40284" y="711834"/>
            <a:ext cx="11588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Times New Roman"/>
                <a:cs typeface="Times New Roman"/>
              </a:rPr>
              <a:t>Main</a:t>
            </a:r>
            <a:r>
              <a:rPr sz="1800" b="1" spc="-90" dirty="0">
                <a:latin typeface="Times New Roman"/>
                <a:cs typeface="Times New Roman"/>
              </a:rPr>
              <a:t> </a:t>
            </a:r>
            <a:r>
              <a:rPr sz="1800" b="1" spc="-35" dirty="0">
                <a:latin typeface="Times New Roman"/>
                <a:cs typeface="Times New Roman"/>
              </a:rPr>
              <a:t>Work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597278" y="711834"/>
            <a:ext cx="21310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10" dirty="0">
                <a:latin typeface="Times New Roman"/>
                <a:cs typeface="Times New Roman"/>
              </a:rPr>
              <a:t>3</a:t>
            </a:r>
            <a:r>
              <a:rPr sz="1800" spc="-10" dirty="0" smtClean="0">
                <a:latin typeface="Times New Roman"/>
                <a:cs typeface="Times New Roman"/>
              </a:rPr>
              <a:t>.</a:t>
            </a:r>
            <a:r>
              <a:rPr sz="1800" spc="-70" dirty="0" smtClean="0">
                <a:latin typeface="Times New Roman"/>
                <a:cs typeface="Times New Roman"/>
              </a:rPr>
              <a:t> </a:t>
            </a:r>
            <a:r>
              <a:rPr sz="1800" spc="-25" dirty="0">
                <a:latin typeface="Times New Roman"/>
                <a:cs typeface="Times New Roman"/>
              </a:rPr>
              <a:t>Factory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spc="-35" dirty="0">
                <a:latin typeface="Times New Roman"/>
                <a:cs typeface="Times New Roman"/>
              </a:rPr>
              <a:t>manager</a:t>
            </a:r>
            <a:r>
              <a:rPr sz="1800" spc="40" dirty="0">
                <a:latin typeface="Times New Roman"/>
                <a:cs typeface="Times New Roman"/>
              </a:rPr>
              <a:t> </a:t>
            </a:r>
            <a:r>
              <a:rPr sz="1800" spc="-20" dirty="0">
                <a:latin typeface="Times New Roman"/>
                <a:cs typeface="Times New Roman"/>
              </a:rPr>
              <a:t>app</a:t>
            </a:r>
            <a:endParaRPr sz="1800" dirty="0">
              <a:latin typeface="Times New Roman"/>
              <a:cs typeface="Times New Roman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823" y="1279525"/>
            <a:ext cx="4726306" cy="274481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2401" y="2031288"/>
            <a:ext cx="4929187" cy="2869355"/>
          </a:xfrm>
          <a:prstGeom prst="rect">
            <a:avLst/>
          </a:prstGeom>
        </p:spPr>
      </p:pic>
      <p:cxnSp>
        <p:nvCxnSpPr>
          <p:cNvPr id="14" name="꺾인 연결선 13"/>
          <p:cNvCxnSpPr/>
          <p:nvPr/>
        </p:nvCxnSpPr>
        <p:spPr>
          <a:xfrm>
            <a:off x="3048000" y="2955925"/>
            <a:ext cx="2133600" cy="990600"/>
          </a:xfrm>
          <a:prstGeom prst="bentConnector3">
            <a:avLst>
              <a:gd name="adj1" fmla="val -298"/>
            </a:avLst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048000" y="405425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rgbClr val="C00000"/>
                </a:solidFill>
              </a:rPr>
              <a:t>확대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799293" y="910193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조건 설정</a:t>
            </a:r>
            <a:endParaRPr lang="en-US" altLang="ko-KR" dirty="0" smtClean="0">
              <a:solidFill>
                <a:srgbClr val="FF0000"/>
              </a:solidFill>
            </a:endParaRPr>
          </a:p>
        </p:txBody>
      </p:sp>
      <p:cxnSp>
        <p:nvCxnSpPr>
          <p:cNvPr id="25" name="꺾인 연결선 24"/>
          <p:cNvCxnSpPr>
            <a:stCxn id="23" idx="1"/>
          </p:cNvCxnSpPr>
          <p:nvPr/>
        </p:nvCxnSpPr>
        <p:spPr>
          <a:xfrm rot="10800000" flipV="1">
            <a:off x="3429001" y="1094859"/>
            <a:ext cx="370293" cy="41326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94695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4823" y="55879"/>
            <a:ext cx="1693977" cy="3473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P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ro</a:t>
            </a: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j</a:t>
            </a:r>
            <a:r>
              <a:rPr sz="2100" b="0" spc="-15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2100" b="0" spc="-20" dirty="0">
                <a:solidFill>
                  <a:srgbClr val="FFFFFF"/>
                </a:solidFill>
                <a:latin typeface="Arial MT"/>
                <a:cs typeface="Arial MT"/>
              </a:rPr>
              <a:t>c</a:t>
            </a:r>
            <a:r>
              <a:rPr sz="2100" b="0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2100" b="0" spc="-8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0</a:t>
            </a: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1</a:t>
            </a:r>
            <a:r>
              <a:rPr sz="2100" b="0" dirty="0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21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40284" y="711834"/>
            <a:ext cx="11588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Times New Roman"/>
                <a:cs typeface="Times New Roman"/>
              </a:rPr>
              <a:t>Main</a:t>
            </a:r>
            <a:r>
              <a:rPr sz="1800" b="1" spc="-90" dirty="0">
                <a:latin typeface="Times New Roman"/>
                <a:cs typeface="Times New Roman"/>
              </a:rPr>
              <a:t> </a:t>
            </a:r>
            <a:r>
              <a:rPr sz="1800" b="1" spc="-35" dirty="0">
                <a:latin typeface="Times New Roman"/>
                <a:cs typeface="Times New Roman"/>
              </a:rPr>
              <a:t>Work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597277" y="711834"/>
            <a:ext cx="4498723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10" dirty="0">
                <a:latin typeface="Times New Roman"/>
                <a:cs typeface="Times New Roman"/>
              </a:rPr>
              <a:t>3</a:t>
            </a:r>
            <a:r>
              <a:rPr sz="1800" spc="-10" dirty="0" smtClean="0">
                <a:latin typeface="Times New Roman"/>
                <a:cs typeface="Times New Roman"/>
              </a:rPr>
              <a:t>.</a:t>
            </a:r>
            <a:r>
              <a:rPr sz="1800" spc="-70" dirty="0" smtClean="0">
                <a:latin typeface="Times New Roman"/>
                <a:cs typeface="Times New Roman"/>
              </a:rPr>
              <a:t> </a:t>
            </a:r>
            <a:r>
              <a:rPr sz="1800" spc="-25" dirty="0">
                <a:latin typeface="Times New Roman"/>
                <a:cs typeface="Times New Roman"/>
              </a:rPr>
              <a:t>Factory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spc="-35" dirty="0">
                <a:latin typeface="Times New Roman"/>
                <a:cs typeface="Times New Roman"/>
              </a:rPr>
              <a:t>manager</a:t>
            </a:r>
            <a:r>
              <a:rPr sz="1800" spc="40" dirty="0">
                <a:latin typeface="Times New Roman"/>
                <a:cs typeface="Times New Roman"/>
              </a:rPr>
              <a:t> </a:t>
            </a:r>
            <a:r>
              <a:rPr sz="1800" spc="-20" dirty="0" smtClean="0">
                <a:latin typeface="Times New Roman"/>
                <a:cs typeface="Times New Roman"/>
              </a:rPr>
              <a:t>app</a:t>
            </a:r>
            <a:r>
              <a:rPr lang="en-US" sz="1800" spc="-20" dirty="0" smtClean="0">
                <a:latin typeface="Times New Roman"/>
                <a:cs typeface="Times New Roman"/>
              </a:rPr>
              <a:t> – </a:t>
            </a:r>
            <a:r>
              <a:rPr lang="en-US" altLang="ko-KR" sz="1800" spc="-20" dirty="0" smtClean="0">
                <a:latin typeface="Times New Roman"/>
                <a:cs typeface="Times New Roman"/>
              </a:rPr>
              <a:t>DATA Visualization</a:t>
            </a:r>
            <a:endParaRPr sz="1800" dirty="0">
              <a:latin typeface="Times New Roman"/>
              <a:cs typeface="Times New Roman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355725"/>
            <a:ext cx="5137183" cy="3200400"/>
          </a:xfrm>
          <a:prstGeom prst="rect">
            <a:avLst/>
          </a:prstGeom>
        </p:spPr>
      </p:pic>
      <p:cxnSp>
        <p:nvCxnSpPr>
          <p:cNvPr id="13" name="꺾인 연결선 12"/>
          <p:cNvCxnSpPr/>
          <p:nvPr/>
        </p:nvCxnSpPr>
        <p:spPr>
          <a:xfrm rot="10800000" flipV="1">
            <a:off x="4419600" y="1203325"/>
            <a:ext cx="533400" cy="457200"/>
          </a:xfrm>
          <a:prstGeom prst="bentConnector3">
            <a:avLst>
              <a:gd name="adj1" fmla="val 100476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953000" y="1060529"/>
            <a:ext cx="72648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solidFill>
                  <a:srgbClr val="FF0000"/>
                </a:solidFill>
              </a:rPr>
              <a:t>날짜 설정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cxnSp>
        <p:nvCxnSpPr>
          <p:cNvPr id="17" name="직선 화살표 연결선 16"/>
          <p:cNvCxnSpPr/>
          <p:nvPr/>
        </p:nvCxnSpPr>
        <p:spPr>
          <a:xfrm>
            <a:off x="1447800" y="2193925"/>
            <a:ext cx="4724400" cy="21804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5922417" y="3641725"/>
            <a:ext cx="30893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solidFill>
                  <a:srgbClr val="C00000"/>
                </a:solidFill>
              </a:rPr>
              <a:t>Class B</a:t>
            </a:r>
            <a:r>
              <a:rPr lang="ko-KR" altLang="en-US" sz="1000" dirty="0" smtClean="0"/>
              <a:t>를 클릭하면 </a:t>
            </a:r>
            <a:r>
              <a:rPr lang="en-US" altLang="ko-KR" sz="1000" dirty="0" smtClean="0"/>
              <a:t>Class B</a:t>
            </a:r>
            <a:r>
              <a:rPr lang="ko-KR" altLang="en-US" sz="1000" dirty="0" smtClean="0"/>
              <a:t>의 숫자를 부각시킴</a:t>
            </a:r>
            <a:r>
              <a:rPr lang="en-US" altLang="ko-KR" sz="1000" dirty="0" smtClean="0"/>
              <a:t>.</a:t>
            </a:r>
          </a:p>
          <a:p>
            <a:r>
              <a:rPr lang="en-US" altLang="ko-KR" sz="1000" dirty="0" smtClean="0"/>
              <a:t/>
            </a:r>
            <a:br>
              <a:rPr lang="en-US" altLang="ko-KR" sz="1000" dirty="0" smtClean="0"/>
            </a:br>
            <a:r>
              <a:rPr lang="ko-KR" altLang="en-US" sz="1000" dirty="0" smtClean="0"/>
              <a:t>해석</a:t>
            </a:r>
            <a:r>
              <a:rPr lang="en-US" altLang="ko-KR" sz="1000" dirty="0" smtClean="0"/>
              <a:t>: </a:t>
            </a:r>
            <a:r>
              <a:rPr lang="en-US" altLang="ko-KR" sz="1000" dirty="0" smtClean="0">
                <a:solidFill>
                  <a:srgbClr val="C00000"/>
                </a:solidFill>
              </a:rPr>
              <a:t>Class B</a:t>
            </a:r>
            <a:r>
              <a:rPr lang="ko-KR" altLang="en-US" sz="1000" dirty="0" smtClean="0"/>
              <a:t>의 결함 수는 지속적으로 감소하고 있음</a:t>
            </a:r>
            <a:r>
              <a:rPr lang="en-US" altLang="ko-KR" sz="1000" dirty="0" smtClean="0"/>
              <a:t>.</a:t>
            </a:r>
            <a:br>
              <a:rPr lang="en-US" altLang="ko-KR" sz="1000" dirty="0" smtClean="0"/>
            </a:br>
            <a:r>
              <a:rPr lang="ko-KR" altLang="en-US" sz="1000" dirty="0" smtClean="0"/>
              <a:t>문제의 원인이 파악되어 해결되고 있음</a:t>
            </a:r>
            <a:r>
              <a:rPr lang="en-US" altLang="ko-KR" sz="1000" dirty="0" smtClean="0"/>
              <a:t>.</a:t>
            </a:r>
          </a:p>
        </p:txBody>
      </p:sp>
      <p:cxnSp>
        <p:nvCxnSpPr>
          <p:cNvPr id="21" name="직선 화살표 연결선 20"/>
          <p:cNvCxnSpPr/>
          <p:nvPr/>
        </p:nvCxnSpPr>
        <p:spPr>
          <a:xfrm flipV="1">
            <a:off x="4038600" y="2270125"/>
            <a:ext cx="1277640" cy="17642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5486400" y="2001422"/>
            <a:ext cx="32175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solidFill>
                  <a:srgbClr val="0070C0"/>
                </a:solidFill>
              </a:rPr>
              <a:t>Class A</a:t>
            </a:r>
            <a:r>
              <a:rPr lang="ko-KR" altLang="en-US" sz="1000" dirty="0" smtClean="0"/>
              <a:t>의 </a:t>
            </a:r>
            <a:r>
              <a:rPr lang="ko-KR" altLang="en-US" sz="1000" dirty="0"/>
              <a:t>결함 수가 최근 급증함</a:t>
            </a:r>
            <a:r>
              <a:rPr lang="en-US" altLang="ko-KR" sz="1000" dirty="0" smtClean="0"/>
              <a:t>.</a:t>
            </a:r>
          </a:p>
          <a:p>
            <a:endParaRPr lang="en-US" altLang="ko-KR" sz="1000" dirty="0"/>
          </a:p>
          <a:p>
            <a:r>
              <a:rPr lang="ko-KR" altLang="en-US" sz="1000" dirty="0" smtClean="0"/>
              <a:t>해석</a:t>
            </a:r>
            <a:r>
              <a:rPr lang="en-US" altLang="ko-KR" sz="1000" dirty="0" smtClean="0"/>
              <a:t>: </a:t>
            </a:r>
            <a:r>
              <a:rPr lang="en-US" altLang="ko-KR" sz="1000" dirty="0" smtClean="0">
                <a:solidFill>
                  <a:srgbClr val="0070C0"/>
                </a:solidFill>
              </a:rPr>
              <a:t>Class A</a:t>
            </a:r>
            <a:r>
              <a:rPr lang="ko-KR" altLang="en-US" sz="1000" dirty="0" smtClean="0"/>
              <a:t>의 결함을 일으키는 파악되지 않은 원인을 </a:t>
            </a:r>
            <a:endParaRPr lang="en-US" altLang="ko-KR" sz="1000" dirty="0" smtClean="0"/>
          </a:p>
          <a:p>
            <a:r>
              <a:rPr lang="ko-KR" altLang="en-US" sz="1000" dirty="0"/>
              <a:t>빨</a:t>
            </a:r>
            <a:r>
              <a:rPr lang="ko-KR" altLang="en-US" sz="1000" dirty="0" smtClean="0"/>
              <a:t>리 인지하여 대비할 수 있음</a:t>
            </a:r>
            <a:r>
              <a:rPr lang="en-US" altLang="ko-KR" sz="1000" dirty="0" smtClean="0"/>
              <a:t>.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41187413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09600" y="576071"/>
            <a:ext cx="1576070" cy="363220"/>
          </a:xfrm>
          <a:prstGeom prst="rect">
            <a:avLst/>
          </a:prstGeom>
          <a:solidFill>
            <a:srgbClr val="3D3D3D"/>
          </a:solidFill>
        </p:spPr>
        <p:txBody>
          <a:bodyPr vert="horz" wrap="square" lIns="0" tIns="76835" rIns="0" bIns="0" rtlCol="0">
            <a:spAutoFit/>
          </a:bodyPr>
          <a:lstStyle/>
          <a:p>
            <a:pPr marL="490220">
              <a:lnSpc>
                <a:spcPct val="100000"/>
              </a:lnSpc>
              <a:spcBef>
                <a:spcPts val="605"/>
              </a:spcBef>
            </a:pPr>
            <a:r>
              <a:rPr sz="1100" b="1" dirty="0">
                <a:solidFill>
                  <a:srgbClr val="FFFFFF"/>
                </a:solidFill>
                <a:latin typeface="Arial"/>
                <a:cs typeface="Arial"/>
              </a:rPr>
              <a:t>Project</a:t>
            </a:r>
            <a:r>
              <a:rPr sz="1100" b="1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b="1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11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10311" y="960577"/>
            <a:ext cx="2206625" cy="6369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spc="-100" dirty="0"/>
              <a:t>No</a:t>
            </a:r>
            <a:r>
              <a:rPr sz="4000" spc="5" dirty="0"/>
              <a:t> </a:t>
            </a:r>
            <a:r>
              <a:rPr sz="4000" spc="-105" dirty="0"/>
              <a:t>Crime</a:t>
            </a:r>
            <a:endParaRPr sz="4000"/>
          </a:p>
        </p:txBody>
      </p:sp>
      <p:grpSp>
        <p:nvGrpSpPr>
          <p:cNvPr id="4" name="object 4"/>
          <p:cNvGrpSpPr/>
          <p:nvPr/>
        </p:nvGrpSpPr>
        <p:grpSpPr>
          <a:xfrm>
            <a:off x="5833871" y="2773679"/>
            <a:ext cx="2870200" cy="39370"/>
            <a:chOff x="5833871" y="2773679"/>
            <a:chExt cx="2870200" cy="39370"/>
          </a:xfrm>
        </p:grpSpPr>
        <p:sp>
          <p:nvSpPr>
            <p:cNvPr id="5" name="object 5"/>
            <p:cNvSpPr/>
            <p:nvPr/>
          </p:nvSpPr>
          <p:spPr>
            <a:xfrm>
              <a:off x="5868923" y="2793491"/>
              <a:ext cx="2834640" cy="0"/>
            </a:xfrm>
            <a:custGeom>
              <a:avLst/>
              <a:gdLst/>
              <a:ahLst/>
              <a:cxnLst/>
              <a:rect l="l" t="t" r="r" b="b"/>
              <a:pathLst>
                <a:path w="2834640">
                  <a:moveTo>
                    <a:pt x="0" y="0"/>
                  </a:moveTo>
                  <a:lnTo>
                    <a:pt x="2834640" y="0"/>
                  </a:lnTo>
                </a:path>
              </a:pathLst>
            </a:custGeom>
            <a:ln w="9144">
              <a:solidFill>
                <a:srgbClr val="67F94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836919" y="2776727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80">
                  <a:moveTo>
                    <a:pt x="23367" y="0"/>
                  </a:moveTo>
                  <a:lnTo>
                    <a:pt x="6730" y="0"/>
                  </a:lnTo>
                  <a:lnTo>
                    <a:pt x="0" y="6731"/>
                  </a:lnTo>
                  <a:lnTo>
                    <a:pt x="0" y="23368"/>
                  </a:lnTo>
                  <a:lnTo>
                    <a:pt x="6730" y="30098"/>
                  </a:lnTo>
                  <a:lnTo>
                    <a:pt x="23367" y="30098"/>
                  </a:lnTo>
                  <a:lnTo>
                    <a:pt x="30099" y="23368"/>
                  </a:lnTo>
                  <a:lnTo>
                    <a:pt x="30099" y="6731"/>
                  </a:lnTo>
                  <a:lnTo>
                    <a:pt x="23367" y="0"/>
                  </a:lnTo>
                  <a:close/>
                </a:path>
              </a:pathLst>
            </a:custGeom>
            <a:solidFill>
              <a:srgbClr val="67F9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838443" y="2778251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80">
                  <a:moveTo>
                    <a:pt x="0" y="14986"/>
                  </a:moveTo>
                  <a:lnTo>
                    <a:pt x="0" y="6731"/>
                  </a:lnTo>
                  <a:lnTo>
                    <a:pt x="6730" y="0"/>
                  </a:lnTo>
                  <a:lnTo>
                    <a:pt x="14985" y="0"/>
                  </a:lnTo>
                  <a:lnTo>
                    <a:pt x="23367" y="0"/>
                  </a:lnTo>
                  <a:lnTo>
                    <a:pt x="30098" y="6731"/>
                  </a:lnTo>
                  <a:lnTo>
                    <a:pt x="30098" y="14986"/>
                  </a:lnTo>
                  <a:lnTo>
                    <a:pt x="30098" y="23368"/>
                  </a:lnTo>
                  <a:lnTo>
                    <a:pt x="23367" y="30099"/>
                  </a:lnTo>
                  <a:lnTo>
                    <a:pt x="14985" y="30099"/>
                  </a:lnTo>
                  <a:lnTo>
                    <a:pt x="6730" y="30099"/>
                  </a:lnTo>
                  <a:lnTo>
                    <a:pt x="0" y="23368"/>
                  </a:lnTo>
                  <a:lnTo>
                    <a:pt x="0" y="14986"/>
                  </a:lnTo>
                  <a:close/>
                </a:path>
              </a:pathLst>
            </a:custGeom>
            <a:ln w="9144">
              <a:solidFill>
                <a:srgbClr val="67F94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body" idx="1"/>
          </p:nvPr>
        </p:nvSpPr>
        <p:spPr>
          <a:xfrm>
            <a:off x="495681" y="2486760"/>
            <a:ext cx="8495919" cy="1666097"/>
          </a:xfrm>
          <a:prstGeom prst="rect">
            <a:avLst/>
          </a:prstGeom>
        </p:spPr>
        <p:txBody>
          <a:bodyPr vert="horz" wrap="square" lIns="0" tIns="150495" rIns="0" bIns="0" rtlCol="0">
            <a:spAutoFit/>
          </a:bodyPr>
          <a:lstStyle/>
          <a:p>
            <a:pPr marL="3847465">
              <a:lnSpc>
                <a:spcPct val="100000"/>
              </a:lnSpc>
              <a:spcBef>
                <a:spcPts val="1185"/>
              </a:spcBef>
            </a:pPr>
            <a:r>
              <a:rPr spc="-5" dirty="0"/>
              <a:t>About</a:t>
            </a:r>
            <a:r>
              <a:rPr spc="-70" dirty="0"/>
              <a:t> </a:t>
            </a:r>
            <a:r>
              <a:rPr dirty="0"/>
              <a:t>project</a:t>
            </a:r>
          </a:p>
          <a:p>
            <a:pPr marL="3847465">
              <a:lnSpc>
                <a:spcPct val="100000"/>
              </a:lnSpc>
              <a:spcBef>
                <a:spcPts val="830"/>
              </a:spcBef>
            </a:pPr>
            <a:r>
              <a:rPr lang="ko-KR" altLang="en-US" sz="1400" spc="-15" dirty="0" err="1" smtClean="0"/>
              <a:t>범죄율</a:t>
            </a:r>
            <a:r>
              <a:rPr lang="ko-KR" altLang="en-US" sz="1400" spc="-15" dirty="0" smtClean="0"/>
              <a:t> 예측을 도와주는 앱 서비스입니다</a:t>
            </a:r>
            <a:r>
              <a:rPr lang="en-US" altLang="ko-KR" sz="1400" spc="-15" dirty="0" smtClean="0"/>
              <a:t>.</a:t>
            </a:r>
            <a:br>
              <a:rPr lang="en-US" altLang="ko-KR" sz="1400" spc="-15" dirty="0" smtClean="0"/>
            </a:br>
            <a:r>
              <a:rPr lang="ko-KR" altLang="en-US" sz="1400" spc="-15" dirty="0" smtClean="0"/>
              <a:t>우수상 수상 </a:t>
            </a:r>
            <a:r>
              <a:rPr lang="en-US" altLang="ko-KR" sz="1400" spc="-15" dirty="0" smtClean="0"/>
              <a:t>(</a:t>
            </a:r>
            <a:r>
              <a:rPr lang="ko-KR" altLang="en-US" sz="1400" spc="-15" dirty="0" smtClean="0"/>
              <a:t>본선 </a:t>
            </a:r>
            <a:r>
              <a:rPr lang="en-US" altLang="ko-KR" sz="1400" spc="-15" dirty="0" smtClean="0"/>
              <a:t>8</a:t>
            </a:r>
            <a:r>
              <a:rPr lang="ko-KR" altLang="en-US" sz="1400" spc="-15" dirty="0" smtClean="0"/>
              <a:t>팀</a:t>
            </a:r>
            <a:r>
              <a:rPr lang="en-US" altLang="ko-KR" sz="1400" spc="-15" dirty="0" smtClean="0"/>
              <a:t>)</a:t>
            </a:r>
          </a:p>
          <a:p>
            <a:pPr marL="3847465">
              <a:lnSpc>
                <a:spcPct val="100000"/>
              </a:lnSpc>
              <a:spcBef>
                <a:spcPts val="830"/>
              </a:spcBef>
            </a:pPr>
            <a:r>
              <a:rPr lang="ko-KR" altLang="en-US" sz="1400" dirty="0" smtClean="0"/>
              <a:t>경찰청 범죄 데이터를 이용하였습니다</a:t>
            </a:r>
            <a:r>
              <a:rPr lang="en-US" altLang="ko-KR" sz="1400" dirty="0" smtClean="0"/>
              <a:t>.</a:t>
            </a:r>
            <a:endParaRPr sz="1400" dirty="0"/>
          </a:p>
          <a:p>
            <a:pPr marL="3847465" marR="5080">
              <a:lnSpc>
                <a:spcPct val="178700"/>
              </a:lnSpc>
              <a:spcBef>
                <a:spcPts val="5"/>
              </a:spcBef>
            </a:pPr>
            <a:r>
              <a:rPr lang="ko-KR" altLang="en-US" sz="1400" spc="-10" dirty="0" smtClean="0"/>
              <a:t>자체 개발한 </a:t>
            </a:r>
            <a:r>
              <a:rPr lang="en-US" altLang="ko-KR" sz="1400" spc="-10" dirty="0" smtClean="0"/>
              <a:t>AI, REST API, APP</a:t>
            </a:r>
            <a:r>
              <a:rPr lang="ko-KR" altLang="en-US" sz="1400" spc="-10" dirty="0" smtClean="0"/>
              <a:t>을 이용한 프로젝트 입니다</a:t>
            </a:r>
            <a:r>
              <a:rPr lang="en-US" altLang="ko-KR" sz="1400" spc="-10" dirty="0" smtClean="0"/>
              <a:t>.</a:t>
            </a:r>
            <a:endParaRPr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7014" y="55879"/>
            <a:ext cx="1453185" cy="3473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Project</a:t>
            </a:r>
            <a:r>
              <a:rPr sz="2100" b="0" spc="-8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b="0" spc="-15" dirty="0">
                <a:solidFill>
                  <a:srgbClr val="FFFFFF"/>
                </a:solidFill>
                <a:latin typeface="Arial MT"/>
                <a:cs typeface="Arial MT"/>
              </a:rPr>
              <a:t>02.</a:t>
            </a:r>
            <a:endParaRPr sz="2100" dirty="0">
              <a:latin typeface="Arial MT"/>
              <a:cs typeface="Arial MT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1511404"/>
              </p:ext>
            </p:extLst>
          </p:nvPr>
        </p:nvGraphicFramePr>
        <p:xfrm>
          <a:off x="4266501" y="975804"/>
          <a:ext cx="4507865" cy="382845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471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60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8135"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sz="1050" b="1" dirty="0">
                          <a:latin typeface="Times New Roman"/>
                          <a:cs typeface="Times New Roman"/>
                        </a:rPr>
                        <a:t>Wo</a:t>
                      </a:r>
                      <a:r>
                        <a:rPr sz="1050" b="1" spc="10" dirty="0">
                          <a:latin typeface="Times New Roman"/>
                          <a:cs typeface="Times New Roman"/>
                        </a:rPr>
                        <a:t>r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k</a:t>
                      </a:r>
                      <a:r>
                        <a:rPr sz="1050" b="1" spc="-10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b="1" spc="-15" dirty="0">
                          <a:latin typeface="Times New Roman"/>
                          <a:cs typeface="Times New Roman"/>
                        </a:rPr>
                        <a:t>p</a:t>
                      </a:r>
                      <a:r>
                        <a:rPr sz="1050" b="1" spc="10" dirty="0">
                          <a:latin typeface="Times New Roman"/>
                          <a:cs typeface="Times New Roman"/>
                        </a:rPr>
                        <a:t>er</a:t>
                      </a:r>
                      <a:r>
                        <a:rPr sz="1050" b="1" spc="-10" dirty="0">
                          <a:latin typeface="Times New Roman"/>
                          <a:cs typeface="Times New Roman"/>
                        </a:rPr>
                        <a:t>i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od</a:t>
                      </a:r>
                      <a:endParaRPr sz="1050">
                        <a:latin typeface="Times New Roman"/>
                        <a:cs typeface="Times New Roman"/>
                      </a:endParaRPr>
                    </a:p>
                  </a:txBody>
                  <a:tcPr marL="0" marR="0" marT="68580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995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sz="105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2023.</a:t>
                      </a:r>
                      <a:r>
                        <a:rPr sz="1050" spc="-3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08</a:t>
                      </a:r>
                      <a:r>
                        <a:rPr sz="1050" spc="-3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~</a:t>
                      </a:r>
                      <a:r>
                        <a:rPr sz="1050" spc="-3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2022.</a:t>
                      </a:r>
                      <a:r>
                        <a:rPr sz="1050" spc="-3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09</a:t>
                      </a:r>
                      <a:r>
                        <a:rPr sz="1050" spc="-3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spc="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(2</a:t>
                      </a:r>
                      <a:r>
                        <a:rPr sz="1050" spc="-3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개월</a:t>
                      </a:r>
                      <a:r>
                        <a:rPr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)</a:t>
                      </a:r>
                      <a:endParaRPr sz="105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68580" marB="0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3860"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885"/>
                        </a:spcBef>
                      </a:pPr>
                      <a:r>
                        <a:rPr sz="1050" b="1" spc="-5" dirty="0">
                          <a:latin typeface="Times New Roman"/>
                          <a:cs typeface="Times New Roman"/>
                        </a:rPr>
                        <a:t>Members</a:t>
                      </a:r>
                      <a:endParaRPr sz="1050">
                        <a:latin typeface="Times New Roman"/>
                        <a:cs typeface="Times New Roman"/>
                      </a:endParaRPr>
                    </a:p>
                  </a:txBody>
                  <a:tcPr marL="0" marR="0" marT="112395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995">
                        <a:lnSpc>
                          <a:spcPct val="100000"/>
                        </a:lnSpc>
                        <a:spcBef>
                          <a:spcPts val="885"/>
                        </a:spcBef>
                      </a:pPr>
                      <a:r>
                        <a:rPr lang="ko-KR" altLang="en-US" sz="105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총 </a:t>
                      </a:r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2</a:t>
                      </a:r>
                      <a:r>
                        <a:rPr lang="ko-KR" altLang="en-US" sz="105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명</a:t>
                      </a:r>
                      <a:endParaRPr sz="105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112395" marB="0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299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250">
                        <a:latin typeface="Times New Roman"/>
                        <a:cs typeface="Times New Roman"/>
                      </a:endParaRPr>
                    </a:p>
                    <a:p>
                      <a:pPr marL="5715" algn="ctr">
                        <a:lnSpc>
                          <a:spcPct val="100000"/>
                        </a:lnSpc>
                      </a:pPr>
                      <a:r>
                        <a:rPr sz="1050" b="1" spc="-10" dirty="0">
                          <a:latin typeface="Times New Roman"/>
                          <a:cs typeface="Times New Roman"/>
                        </a:rPr>
                        <a:t>Objective</a:t>
                      </a:r>
                      <a:endParaRPr sz="1050">
                        <a:latin typeface="Times New Roman"/>
                        <a:cs typeface="Times New Roman"/>
                      </a:endParaRPr>
                    </a:p>
                  </a:txBody>
                  <a:tcPr marL="0" marR="0" marT="4445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995" marR="205740">
                        <a:lnSpc>
                          <a:spcPts val="1250"/>
                        </a:lnSpc>
                      </a:pPr>
                      <a:r>
                        <a:rPr lang="ko-KR" altLang="en-US" sz="1050" spc="-15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범죄 예방</a:t>
                      </a:r>
                      <a:r>
                        <a:rPr lang="en-US" altLang="ko-KR" sz="1050" spc="-15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, </a:t>
                      </a:r>
                      <a:r>
                        <a:rPr lang="ko-KR" altLang="en-US" sz="1050" spc="-15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빠른 대응</a:t>
                      </a:r>
                      <a:r>
                        <a:rPr lang="en-US" altLang="ko-KR" sz="1050" spc="-15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, </a:t>
                      </a:r>
                      <a:r>
                        <a:rPr lang="ko-KR" altLang="en-US" sz="1050" spc="-15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기관 활용을 목적으로 경찰청에서 제공하는 범죄 데이터로 앱을 개발</a:t>
                      </a:r>
                      <a:endParaRPr lang="en-US" sz="1050" spc="-15" dirty="0" smtClean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3810" marB="0" anchor="ctr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0844"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915"/>
                        </a:spcBef>
                      </a:pPr>
                      <a:r>
                        <a:rPr sz="1050" b="1" spc="-5" dirty="0">
                          <a:latin typeface="Times New Roman"/>
                          <a:cs typeface="Times New Roman"/>
                        </a:rPr>
                        <a:t>Content</a:t>
                      </a:r>
                      <a:endParaRPr sz="1050">
                        <a:latin typeface="Times New Roman"/>
                        <a:cs typeface="Times New Roman"/>
                      </a:endParaRPr>
                    </a:p>
                  </a:txBody>
                  <a:tcPr marL="0" marR="0" marT="116205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995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lang="ko-KR" altLang="en-US" sz="1050" spc="-10" dirty="0" err="1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범죄율</a:t>
                      </a: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예측</a:t>
                      </a:r>
                      <a:r>
                        <a:rPr lang="en-US" altLang="ko-KR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, </a:t>
                      </a: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범죄 수 조회</a:t>
                      </a:r>
                      <a:r>
                        <a:rPr lang="en-US" altLang="ko-KR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, </a:t>
                      </a:r>
                    </a:p>
                    <a:p>
                      <a:pPr marL="86995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근처의 </a:t>
                      </a:r>
                      <a:r>
                        <a:rPr lang="en-US" altLang="ko-KR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CCTV </a:t>
                      </a: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지도 제공</a:t>
                      </a:r>
                      <a:r>
                        <a:rPr lang="en-US" altLang="ko-KR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, </a:t>
                      </a: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긴급 전화</a:t>
                      </a:r>
                      <a:endParaRPr sz="105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36194" marB="0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248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250">
                        <a:latin typeface="Times New Roman"/>
                        <a:cs typeface="Times New Roman"/>
                      </a:endParaRPr>
                    </a:p>
                    <a:p>
                      <a:pPr marL="5080" algn="ctr">
                        <a:lnSpc>
                          <a:spcPct val="100000"/>
                        </a:lnSpc>
                      </a:pPr>
                      <a:r>
                        <a:rPr sz="1050" b="1" dirty="0">
                          <a:latin typeface="Times New Roman"/>
                          <a:cs typeface="Times New Roman"/>
                        </a:rPr>
                        <a:t>D</a:t>
                      </a:r>
                      <a:r>
                        <a:rPr sz="1050" b="1" spc="5" dirty="0">
                          <a:latin typeface="Times New Roman"/>
                          <a:cs typeface="Times New Roman"/>
                        </a:rPr>
                        <a:t>et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sz="1050" b="1" spc="-10" dirty="0">
                          <a:latin typeface="Times New Roman"/>
                          <a:cs typeface="Times New Roman"/>
                        </a:rPr>
                        <a:t>i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l</a:t>
                      </a:r>
                      <a:r>
                        <a:rPr sz="1050" b="1" spc="-7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b="1" spc="5" dirty="0">
                          <a:latin typeface="Times New Roman"/>
                          <a:cs typeface="Times New Roman"/>
                        </a:rPr>
                        <a:t>r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o</a:t>
                      </a:r>
                      <a:r>
                        <a:rPr sz="1050" b="1" spc="-10" dirty="0">
                          <a:latin typeface="Times New Roman"/>
                          <a:cs typeface="Times New Roman"/>
                        </a:rPr>
                        <a:t>l</a:t>
                      </a:r>
                      <a:r>
                        <a:rPr sz="1050" b="1" spc="5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s</a:t>
                      </a:r>
                      <a:endParaRPr sz="10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5595" indent="-290195">
                        <a:lnSpc>
                          <a:spcPts val="1255"/>
                        </a:lnSpc>
                        <a:spcBef>
                          <a:spcPts val="715"/>
                        </a:spcBef>
                        <a:buAutoNum type="arabicParenR"/>
                        <a:tabLst>
                          <a:tab pos="315595" algn="l"/>
                          <a:tab pos="316230" algn="l"/>
                        </a:tabLst>
                      </a:pPr>
                      <a:r>
                        <a:rPr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User Interface</a:t>
                      </a:r>
                      <a:r>
                        <a:rPr lang="en-US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개발</a:t>
                      </a:r>
                      <a:endParaRPr sz="105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  <a:p>
                      <a:pPr marL="315595" marR="593090" indent="-289560">
                        <a:lnSpc>
                          <a:spcPts val="1270"/>
                        </a:lnSpc>
                        <a:spcBef>
                          <a:spcPts val="30"/>
                        </a:spcBef>
                        <a:buAutoNum type="arabicParenR"/>
                        <a:tabLst>
                          <a:tab pos="315595" algn="l"/>
                          <a:tab pos="316230" algn="l"/>
                        </a:tabLst>
                      </a:pPr>
                      <a:r>
                        <a:rPr lang="en-US" altLang="ko-KR" sz="1050" spc="-15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REST API</a:t>
                      </a:r>
                      <a:r>
                        <a:rPr lang="en-US" altLang="ko-KR" sz="1050" spc="-15" baseline="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ko-KR" altLang="en-US" sz="1050" spc="-15" baseline="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개발과 </a:t>
                      </a:r>
                      <a:r>
                        <a:rPr lang="en-US" altLang="ko-KR" sz="1050" spc="-15" baseline="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Application </a:t>
                      </a:r>
                      <a:r>
                        <a:rPr lang="ko-KR" altLang="en-US" sz="1050" spc="-15" baseline="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연동</a:t>
                      </a:r>
                      <a:endParaRPr sz="105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0" marB="0" anchor="ctr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0903">
                <a:tc>
                  <a:txBody>
                    <a:bodyPr/>
                    <a:lstStyle/>
                    <a:p>
                      <a:pPr marL="163195" marR="157480" indent="63500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050" b="1" spc="-5" dirty="0">
                          <a:latin typeface="Times New Roman"/>
                          <a:cs typeface="Times New Roman"/>
                        </a:rPr>
                        <a:t>Language, 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b="1" spc="-15" dirty="0">
                          <a:latin typeface="Times New Roman"/>
                          <a:cs typeface="Times New Roman"/>
                        </a:rPr>
                        <a:t>d</a:t>
                      </a:r>
                      <a:r>
                        <a:rPr sz="1050" b="1" spc="10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v</a:t>
                      </a:r>
                      <a:r>
                        <a:rPr sz="1050" b="1" spc="10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050" b="1" spc="-10" dirty="0">
                          <a:latin typeface="Times New Roman"/>
                          <a:cs typeface="Times New Roman"/>
                        </a:rPr>
                        <a:t>l</a:t>
                      </a:r>
                      <a:r>
                        <a:rPr sz="1050" b="1" spc="-25" dirty="0">
                          <a:latin typeface="Times New Roman"/>
                          <a:cs typeface="Times New Roman"/>
                        </a:rPr>
                        <a:t>o</a:t>
                      </a:r>
                      <a:r>
                        <a:rPr sz="1050" b="1" spc="-15" dirty="0">
                          <a:latin typeface="Times New Roman"/>
                          <a:cs typeface="Times New Roman"/>
                        </a:rPr>
                        <a:t>p</a:t>
                      </a:r>
                      <a:r>
                        <a:rPr sz="1050" b="1" spc="-20" dirty="0">
                          <a:latin typeface="Times New Roman"/>
                          <a:cs typeface="Times New Roman"/>
                        </a:rPr>
                        <a:t>m</a:t>
                      </a:r>
                      <a:r>
                        <a:rPr sz="1050" b="1" spc="-15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050" b="1" spc="-35" dirty="0">
                          <a:latin typeface="Times New Roman"/>
                          <a:cs typeface="Times New Roman"/>
                        </a:rPr>
                        <a:t>n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t  </a:t>
                      </a:r>
                      <a:r>
                        <a:rPr sz="1050" b="1" spc="5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050" b="1" spc="-40" dirty="0">
                          <a:latin typeface="Times New Roman"/>
                          <a:cs typeface="Times New Roman"/>
                        </a:rPr>
                        <a:t>n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v</a:t>
                      </a:r>
                      <a:r>
                        <a:rPr sz="1050" b="1" spc="-10" dirty="0">
                          <a:latin typeface="Times New Roman"/>
                          <a:cs typeface="Times New Roman"/>
                        </a:rPr>
                        <a:t>i</a:t>
                      </a:r>
                      <a:r>
                        <a:rPr sz="1050" b="1" spc="5" dirty="0">
                          <a:latin typeface="Times New Roman"/>
                          <a:cs typeface="Times New Roman"/>
                        </a:rPr>
                        <a:t>r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o</a:t>
                      </a:r>
                      <a:r>
                        <a:rPr sz="1050" b="1" spc="-40" dirty="0">
                          <a:latin typeface="Times New Roman"/>
                          <a:cs typeface="Times New Roman"/>
                        </a:rPr>
                        <a:t>n</a:t>
                      </a:r>
                      <a:r>
                        <a:rPr sz="1050" b="1" spc="-20" dirty="0">
                          <a:latin typeface="Times New Roman"/>
                          <a:cs typeface="Times New Roman"/>
                        </a:rPr>
                        <a:t>m</a:t>
                      </a:r>
                      <a:r>
                        <a:rPr sz="1050" b="1" spc="5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050" b="1" spc="-40" dirty="0">
                          <a:latin typeface="Times New Roman"/>
                          <a:cs typeface="Times New Roman"/>
                        </a:rPr>
                        <a:t>n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t</a:t>
                      </a:r>
                      <a:endParaRPr sz="1050">
                        <a:latin typeface="Times New Roman"/>
                        <a:cs typeface="Times New Roman"/>
                      </a:endParaRPr>
                    </a:p>
                  </a:txBody>
                  <a:tcPr marL="0" marR="0" marT="36830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40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  <a:p>
                      <a:pPr marL="8699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05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D</a:t>
                      </a:r>
                      <a:r>
                        <a:rPr sz="1050" spc="1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sz="1050" spc="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r</a:t>
                      </a:r>
                      <a:r>
                        <a:rPr sz="1050" spc="-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t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,</a:t>
                      </a:r>
                      <a:r>
                        <a:rPr sz="1050" spc="-5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spc="-1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F</a:t>
                      </a:r>
                      <a:r>
                        <a:rPr sz="1050" spc="-1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l</a:t>
                      </a:r>
                      <a:r>
                        <a:rPr sz="1050" spc="-2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u</a:t>
                      </a:r>
                      <a:r>
                        <a:rPr sz="1050" spc="-1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tt</a:t>
                      </a:r>
                      <a:r>
                        <a:rPr sz="1050" spc="-1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r</a:t>
                      </a:r>
                    </a:p>
                  </a:txBody>
                  <a:tcPr marL="0" marR="0" marT="635" marB="0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69900"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lang="en-US" sz="1050" b="1" spc="-10" dirty="0" smtClean="0">
                          <a:latin typeface="Times New Roman"/>
                          <a:cs typeface="Times New Roman"/>
                        </a:rPr>
                        <a:t>R</a:t>
                      </a:r>
                      <a:r>
                        <a:rPr sz="1050" b="1" spc="-10" dirty="0" smtClean="0">
                          <a:latin typeface="Times New Roman"/>
                          <a:cs typeface="Times New Roman"/>
                        </a:rPr>
                        <a:t>eference</a:t>
                      </a:r>
                      <a:endParaRPr sz="105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70485" marB="0" anchor="ctr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995" marR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555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u="none" spc="-30" dirty="0" smtClean="0">
                          <a:solidFill>
                            <a:schemeClr val="tx1"/>
                          </a:solidFill>
                          <a:uFill>
                            <a:solidFill>
                              <a:srgbClr val="0096A7"/>
                            </a:solidFill>
                          </a:uFill>
                          <a:latin typeface="Times New Roman"/>
                          <a:cs typeface="Times New Roman"/>
                          <a:hlinkClick r:id="rId2"/>
                        </a:rPr>
                        <a:t>**** Presentation</a:t>
                      </a:r>
                      <a:r>
                        <a:rPr lang="en-US" altLang="ko-KR" sz="1050" u="none" spc="15" dirty="0" smtClean="0">
                          <a:solidFill>
                            <a:schemeClr val="tx1"/>
                          </a:solidFill>
                          <a:uFill>
                            <a:solidFill>
                              <a:srgbClr val="0096A7"/>
                            </a:solidFill>
                          </a:uFill>
                          <a:latin typeface="Times New Roman"/>
                          <a:cs typeface="Times New Roman"/>
                          <a:hlinkClick r:id="rId2"/>
                        </a:rPr>
                        <a:t> </a:t>
                      </a:r>
                      <a:r>
                        <a:rPr lang="en-US" altLang="ko-KR" sz="1050" u="none" spc="-40" dirty="0" smtClean="0">
                          <a:solidFill>
                            <a:schemeClr val="tx1"/>
                          </a:solidFill>
                          <a:uFill>
                            <a:solidFill>
                              <a:srgbClr val="0096A7"/>
                            </a:solidFill>
                          </a:uFill>
                          <a:latin typeface="Times New Roman"/>
                          <a:cs typeface="Times New Roman"/>
                          <a:hlinkClick r:id="rId2"/>
                        </a:rPr>
                        <a:t>PPT ****</a:t>
                      </a:r>
                      <a:endParaRPr lang="en-US" altLang="ko-KR" sz="1050" u="none" dirty="0" smtClean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70485" marB="0" anchor="ctr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4350258" y="614933"/>
            <a:ext cx="1682114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b="1" dirty="0">
                <a:solidFill>
                  <a:srgbClr val="585858"/>
                </a:solidFill>
                <a:latin typeface="Arial"/>
                <a:cs typeface="Arial"/>
              </a:rPr>
              <a:t>Introduce</a:t>
            </a:r>
            <a:r>
              <a:rPr sz="1600" b="1" spc="-10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585858"/>
                </a:solidFill>
                <a:latin typeface="Arial"/>
                <a:cs typeface="Arial"/>
              </a:rPr>
              <a:t>project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669925"/>
            <a:ext cx="2133600" cy="425168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7014" y="55879"/>
            <a:ext cx="1453185" cy="3473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Project</a:t>
            </a:r>
            <a:r>
              <a:rPr sz="2100" b="0" spc="-8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b="0" spc="-15" dirty="0">
                <a:solidFill>
                  <a:srgbClr val="FFFFFF"/>
                </a:solidFill>
                <a:latin typeface="Arial MT"/>
                <a:cs typeface="Arial MT"/>
              </a:rPr>
              <a:t>02.</a:t>
            </a:r>
            <a:endParaRPr sz="2100" dirty="0">
              <a:latin typeface="Arial MT"/>
              <a:cs typeface="Arial MT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559037"/>
            <a:ext cx="8426972" cy="4590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720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4823" y="55879"/>
            <a:ext cx="1541577" cy="3473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P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ro</a:t>
            </a: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j</a:t>
            </a:r>
            <a:r>
              <a:rPr sz="2100" b="0" spc="-15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2100" b="0" spc="-20" dirty="0">
                <a:solidFill>
                  <a:srgbClr val="FFFFFF"/>
                </a:solidFill>
                <a:latin typeface="Arial MT"/>
                <a:cs typeface="Arial MT"/>
              </a:rPr>
              <a:t>c</a:t>
            </a:r>
            <a:r>
              <a:rPr sz="2100" b="0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2100" b="0" spc="-8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0</a:t>
            </a: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2</a:t>
            </a:r>
            <a:r>
              <a:rPr sz="2100" b="0" dirty="0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21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40284" y="2190369"/>
            <a:ext cx="3341116" cy="115159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Times New Roman"/>
                <a:cs typeface="Times New Roman"/>
              </a:rPr>
              <a:t>*</a:t>
            </a:r>
            <a:r>
              <a:rPr sz="1200" b="1" spc="-35" dirty="0">
                <a:latin typeface="Times New Roman"/>
                <a:cs typeface="Times New Roman"/>
              </a:rPr>
              <a:t> </a:t>
            </a:r>
            <a:r>
              <a:rPr lang="ko-KR" altLang="en-US" sz="1200" b="1" spc="-10" dirty="0" smtClean="0">
                <a:latin typeface="Times New Roman"/>
                <a:cs typeface="Times New Roman"/>
              </a:rPr>
              <a:t>기능 소개</a:t>
            </a:r>
            <a:endParaRPr sz="12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dirty="0">
                <a:latin typeface="Times New Roman"/>
                <a:cs typeface="Times New Roman"/>
              </a:rPr>
              <a:t>-</a:t>
            </a:r>
            <a:r>
              <a:rPr sz="1000" spc="-10" dirty="0">
                <a:latin typeface="Times New Roman"/>
                <a:cs typeface="Times New Roman"/>
              </a:rPr>
              <a:t> </a:t>
            </a:r>
            <a:r>
              <a:rPr lang="ko-KR" altLang="en-US" sz="1000" spc="-10" dirty="0" smtClean="0">
                <a:latin typeface="Times New Roman"/>
                <a:cs typeface="Times New Roman"/>
              </a:rPr>
              <a:t>사용자의 위치 근처에 </a:t>
            </a:r>
            <a:r>
              <a:rPr lang="en-US" altLang="ko-KR" sz="1000" spc="-10" dirty="0" smtClean="0">
                <a:latin typeface="Times New Roman"/>
                <a:cs typeface="Times New Roman"/>
              </a:rPr>
              <a:t>5</a:t>
            </a:r>
            <a:r>
              <a:rPr lang="ko-KR" altLang="en-US" sz="1000" spc="-10" dirty="0" smtClean="0">
                <a:latin typeface="Times New Roman"/>
                <a:cs typeface="Times New Roman"/>
              </a:rPr>
              <a:t>대 </a:t>
            </a:r>
            <a:r>
              <a:rPr lang="ko-KR" altLang="en-US" sz="1000" spc="-10" dirty="0" err="1" smtClean="0">
                <a:latin typeface="Times New Roman"/>
                <a:cs typeface="Times New Roman"/>
              </a:rPr>
              <a:t>범죄율</a:t>
            </a:r>
            <a:r>
              <a:rPr lang="ko-KR" altLang="en-US" sz="1000" spc="-10" dirty="0" smtClean="0">
                <a:latin typeface="Times New Roman"/>
                <a:cs typeface="Times New Roman"/>
              </a:rPr>
              <a:t> 예측</a:t>
            </a:r>
            <a:endParaRPr sz="10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0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200" b="1" dirty="0">
                <a:latin typeface="Times New Roman"/>
                <a:cs typeface="Times New Roman"/>
              </a:rPr>
              <a:t>*</a:t>
            </a:r>
            <a:r>
              <a:rPr sz="1200" b="1" spc="-50" dirty="0">
                <a:latin typeface="Times New Roman"/>
                <a:cs typeface="Times New Roman"/>
              </a:rPr>
              <a:t> </a:t>
            </a:r>
            <a:r>
              <a:rPr lang="ko-KR" altLang="en-US" sz="1200" b="1" spc="-5" dirty="0" smtClean="0">
                <a:latin typeface="Times New Roman"/>
                <a:cs typeface="Times New Roman"/>
              </a:rPr>
              <a:t>상세 설명</a:t>
            </a:r>
            <a:endParaRPr sz="1200" dirty="0">
              <a:latin typeface="Times New Roman"/>
              <a:cs typeface="Times New Roman"/>
            </a:endParaRPr>
          </a:p>
          <a:p>
            <a:pPr marL="85725" indent="-73660">
              <a:lnSpc>
                <a:spcPct val="100000"/>
              </a:lnSpc>
              <a:spcBef>
                <a:spcPts val="10"/>
              </a:spcBef>
              <a:buChar char="-"/>
              <a:tabLst>
                <a:tab pos="86360" algn="l"/>
              </a:tabLst>
            </a:pPr>
            <a:r>
              <a:rPr lang="ko-KR" altLang="en-US" sz="1000" spc="-30" dirty="0" smtClean="0">
                <a:latin typeface="Times New Roman"/>
                <a:cs typeface="Times New Roman"/>
              </a:rPr>
              <a:t>범주</a:t>
            </a:r>
            <a:r>
              <a:rPr lang="en-US" altLang="ko-KR" sz="1000" spc="-30" dirty="0" smtClean="0">
                <a:latin typeface="Times New Roman"/>
                <a:cs typeface="Times New Roman"/>
              </a:rPr>
              <a:t>, </a:t>
            </a:r>
            <a:r>
              <a:rPr lang="ko-KR" altLang="en-US" sz="1000" spc="-30" dirty="0" smtClean="0">
                <a:latin typeface="Times New Roman"/>
                <a:cs typeface="Times New Roman"/>
              </a:rPr>
              <a:t>요일</a:t>
            </a:r>
            <a:r>
              <a:rPr lang="en-US" altLang="ko-KR" sz="1000" spc="-30" dirty="0" smtClean="0">
                <a:latin typeface="Times New Roman"/>
                <a:cs typeface="Times New Roman"/>
              </a:rPr>
              <a:t>, </a:t>
            </a:r>
            <a:r>
              <a:rPr lang="ko-KR" altLang="en-US" sz="1000" spc="-30" dirty="0" smtClean="0">
                <a:latin typeface="Times New Roman"/>
                <a:cs typeface="Times New Roman"/>
              </a:rPr>
              <a:t>시간대 설정</a:t>
            </a:r>
            <a:r>
              <a:rPr lang="en-US" altLang="ko-KR" sz="1000" spc="-30" dirty="0">
                <a:latin typeface="Times New Roman"/>
                <a:cs typeface="Times New Roman"/>
              </a:rPr>
              <a:t> </a:t>
            </a:r>
            <a:r>
              <a:rPr lang="ko-KR" altLang="en-US" sz="1000" spc="-30" dirty="0" smtClean="0">
                <a:latin typeface="Times New Roman"/>
                <a:cs typeface="Times New Roman"/>
              </a:rPr>
              <a:t>후 예측</a:t>
            </a:r>
            <a:endParaRPr lang="en-US" altLang="ko-KR" sz="1000" spc="-30" dirty="0" smtClean="0">
              <a:latin typeface="Times New Roman"/>
              <a:cs typeface="Times New Roman"/>
            </a:endParaRPr>
          </a:p>
          <a:p>
            <a:pPr marL="85725" indent="-73660">
              <a:lnSpc>
                <a:spcPct val="100000"/>
              </a:lnSpc>
              <a:spcBef>
                <a:spcPts val="10"/>
              </a:spcBef>
              <a:buChar char="-"/>
              <a:tabLst>
                <a:tab pos="86360" algn="l"/>
              </a:tabLst>
            </a:pPr>
            <a:r>
              <a:rPr lang="en-US" sz="1000" spc="-30" dirty="0" smtClean="0">
                <a:latin typeface="Times New Roman"/>
                <a:cs typeface="Times New Roman"/>
              </a:rPr>
              <a:t>5</a:t>
            </a:r>
            <a:r>
              <a:rPr lang="ko-KR" altLang="en-US" sz="1000" spc="-30" dirty="0" smtClean="0">
                <a:latin typeface="Times New Roman"/>
                <a:cs typeface="Times New Roman"/>
              </a:rPr>
              <a:t>대 주요 범죄 </a:t>
            </a:r>
            <a:r>
              <a:rPr lang="ko-KR" altLang="en-US" sz="1000" spc="-30" dirty="0" err="1" smtClean="0">
                <a:latin typeface="Times New Roman"/>
                <a:cs typeface="Times New Roman"/>
              </a:rPr>
              <a:t>범죄율</a:t>
            </a:r>
            <a:r>
              <a:rPr lang="ko-KR" altLang="en-US" sz="1000" spc="-30" dirty="0" smtClean="0">
                <a:latin typeface="Times New Roman"/>
                <a:cs typeface="Times New Roman"/>
              </a:rPr>
              <a:t> 예측</a:t>
            </a:r>
            <a:endParaRPr lang="en-US" altLang="ko-KR" sz="1000" spc="-30" dirty="0" smtClean="0">
              <a:latin typeface="Times New Roman"/>
              <a:cs typeface="Times New Roman"/>
            </a:endParaRPr>
          </a:p>
          <a:p>
            <a:pPr marL="85725" indent="-73660">
              <a:lnSpc>
                <a:spcPct val="100000"/>
              </a:lnSpc>
              <a:spcBef>
                <a:spcPts val="10"/>
              </a:spcBef>
              <a:buChar char="-"/>
              <a:tabLst>
                <a:tab pos="86360" algn="l"/>
              </a:tabLst>
            </a:pPr>
            <a:r>
              <a:rPr lang="ko-KR" altLang="en-US" sz="1000" spc="-30" dirty="0" smtClean="0">
                <a:latin typeface="Times New Roman"/>
                <a:cs typeface="Times New Roman"/>
              </a:rPr>
              <a:t>예측 결과 시각화</a:t>
            </a:r>
            <a:endParaRPr sz="1000" dirty="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40284" y="711834"/>
            <a:ext cx="11588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Times New Roman"/>
                <a:cs typeface="Times New Roman"/>
              </a:rPr>
              <a:t>Main</a:t>
            </a:r>
            <a:r>
              <a:rPr sz="1800" b="1" spc="-90" dirty="0">
                <a:latin typeface="Times New Roman"/>
                <a:cs typeface="Times New Roman"/>
              </a:rPr>
              <a:t> </a:t>
            </a:r>
            <a:r>
              <a:rPr sz="1800" b="1" spc="-35" dirty="0">
                <a:latin typeface="Times New Roman"/>
                <a:cs typeface="Times New Roman"/>
              </a:rPr>
              <a:t>Work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97278" y="711834"/>
            <a:ext cx="1679322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latin typeface="Times New Roman"/>
                <a:cs typeface="Times New Roman"/>
              </a:rPr>
              <a:t>1</a:t>
            </a:r>
            <a:r>
              <a:rPr sz="1800">
                <a:latin typeface="Times New Roman"/>
                <a:cs typeface="Times New Roman"/>
              </a:rPr>
              <a:t>.</a:t>
            </a:r>
            <a:r>
              <a:rPr sz="1800" spc="-60">
                <a:latin typeface="Times New Roman"/>
                <a:cs typeface="Times New Roman"/>
              </a:rPr>
              <a:t> </a:t>
            </a:r>
            <a:r>
              <a:rPr lang="ko-KR" altLang="en-US" sz="1800" dirty="0" err="1" smtClean="0">
                <a:latin typeface="Times New Roman"/>
                <a:cs typeface="Times New Roman"/>
              </a:rPr>
              <a:t>범죄율</a:t>
            </a:r>
            <a:r>
              <a:rPr lang="ko-KR" altLang="en-US" sz="1800" dirty="0" smtClean="0">
                <a:latin typeface="Times New Roman"/>
                <a:cs typeface="Times New Roman"/>
              </a:rPr>
              <a:t> 예측</a:t>
            </a:r>
            <a:endParaRPr sz="1800" dirty="0">
              <a:latin typeface="Times New Roman"/>
              <a:cs typeface="Times New Roman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6200" y="777239"/>
            <a:ext cx="2084735" cy="4072128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1029" y="777239"/>
            <a:ext cx="2030034" cy="4072128"/>
          </a:xfrm>
          <a:prstGeom prst="rect">
            <a:avLst/>
          </a:prstGeom>
        </p:spPr>
      </p:pic>
      <p:cxnSp>
        <p:nvCxnSpPr>
          <p:cNvPr id="13" name="꺾인 연결선 12"/>
          <p:cNvCxnSpPr/>
          <p:nvPr/>
        </p:nvCxnSpPr>
        <p:spPr>
          <a:xfrm flipV="1">
            <a:off x="5791203" y="3260725"/>
            <a:ext cx="990597" cy="762002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4823" y="55879"/>
            <a:ext cx="1617777" cy="3473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P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ro</a:t>
            </a: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j</a:t>
            </a:r>
            <a:r>
              <a:rPr sz="2100" b="0" spc="-15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2100" b="0" spc="-20" dirty="0">
                <a:solidFill>
                  <a:srgbClr val="FFFFFF"/>
                </a:solidFill>
                <a:latin typeface="Arial MT"/>
                <a:cs typeface="Arial MT"/>
              </a:rPr>
              <a:t>c</a:t>
            </a:r>
            <a:r>
              <a:rPr sz="2100" b="0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2100" b="0" spc="-8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0</a:t>
            </a: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2</a:t>
            </a:r>
            <a:r>
              <a:rPr sz="2100" b="0" dirty="0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21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40284" y="2190369"/>
            <a:ext cx="2633980" cy="115159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Times New Roman"/>
                <a:cs typeface="Times New Roman"/>
              </a:rPr>
              <a:t>*</a:t>
            </a:r>
            <a:r>
              <a:rPr sz="1200" b="1" spc="-35" dirty="0">
                <a:latin typeface="Times New Roman"/>
                <a:cs typeface="Times New Roman"/>
              </a:rPr>
              <a:t> </a:t>
            </a:r>
            <a:r>
              <a:rPr lang="ko-KR" altLang="en-US" sz="1200" b="1" spc="-10" dirty="0" smtClean="0">
                <a:latin typeface="Times New Roman"/>
                <a:cs typeface="Times New Roman"/>
              </a:rPr>
              <a:t>기능 설명</a:t>
            </a:r>
            <a:endParaRPr sz="12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dirty="0">
                <a:latin typeface="Times New Roman"/>
                <a:cs typeface="Times New Roman"/>
              </a:rPr>
              <a:t>-</a:t>
            </a:r>
            <a:r>
              <a:rPr sz="1000" spc="-10" dirty="0">
                <a:latin typeface="Times New Roman"/>
                <a:cs typeface="Times New Roman"/>
              </a:rPr>
              <a:t> </a:t>
            </a:r>
            <a:r>
              <a:rPr lang="ko-KR" altLang="en-US" sz="1000" spc="-10" dirty="0" smtClean="0">
                <a:latin typeface="Times New Roman"/>
                <a:cs typeface="Times New Roman"/>
              </a:rPr>
              <a:t>다른 지역</a:t>
            </a:r>
            <a:r>
              <a:rPr lang="en-US" altLang="ko-KR" sz="1000" spc="-10" dirty="0" smtClean="0">
                <a:latin typeface="Times New Roman"/>
                <a:cs typeface="Times New Roman"/>
              </a:rPr>
              <a:t>, </a:t>
            </a:r>
            <a:r>
              <a:rPr lang="ko-KR" altLang="en-US" sz="1000" spc="-10" dirty="0" smtClean="0">
                <a:latin typeface="Times New Roman"/>
                <a:cs typeface="Times New Roman"/>
              </a:rPr>
              <a:t>구체적 위치</a:t>
            </a:r>
            <a:r>
              <a:rPr lang="en-US" altLang="ko-KR" sz="1000" spc="-10" dirty="0" smtClean="0">
                <a:latin typeface="Times New Roman"/>
                <a:cs typeface="Times New Roman"/>
              </a:rPr>
              <a:t>, </a:t>
            </a:r>
            <a:r>
              <a:rPr lang="ko-KR" altLang="en-US" sz="1000" spc="-10" dirty="0" smtClean="0">
                <a:latin typeface="Times New Roman"/>
                <a:cs typeface="Times New Roman"/>
              </a:rPr>
              <a:t>연도에 따른 </a:t>
            </a:r>
            <a:r>
              <a:rPr lang="en-US" altLang="ko-KR" sz="1000" spc="-10" dirty="0" smtClean="0">
                <a:latin typeface="Times New Roman"/>
                <a:cs typeface="Times New Roman"/>
              </a:rPr>
              <a:t>5</a:t>
            </a:r>
            <a:r>
              <a:rPr lang="ko-KR" altLang="en-US" sz="1000" spc="-10" dirty="0" smtClean="0">
                <a:latin typeface="Times New Roman"/>
                <a:cs typeface="Times New Roman"/>
              </a:rPr>
              <a:t>대 주요 범죄 건수 조회</a:t>
            </a:r>
            <a:endParaRPr sz="10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0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200" b="1" dirty="0">
                <a:latin typeface="Times New Roman"/>
                <a:cs typeface="Times New Roman"/>
              </a:rPr>
              <a:t>*</a:t>
            </a:r>
            <a:r>
              <a:rPr sz="1200" b="1" spc="-50" dirty="0">
                <a:latin typeface="Times New Roman"/>
                <a:cs typeface="Times New Roman"/>
              </a:rPr>
              <a:t> </a:t>
            </a:r>
            <a:r>
              <a:rPr sz="1200" b="1" spc="-5" dirty="0">
                <a:latin typeface="Times New Roman"/>
                <a:cs typeface="Times New Roman"/>
              </a:rPr>
              <a:t>Detail</a:t>
            </a:r>
            <a:endParaRPr sz="1200" dirty="0">
              <a:latin typeface="Times New Roman"/>
              <a:cs typeface="Times New Roman"/>
            </a:endParaRPr>
          </a:p>
          <a:p>
            <a:pPr marL="85725" indent="-73660">
              <a:lnSpc>
                <a:spcPct val="100000"/>
              </a:lnSpc>
              <a:spcBef>
                <a:spcPts val="10"/>
              </a:spcBef>
              <a:buChar char="-"/>
              <a:tabLst>
                <a:tab pos="86360" algn="l"/>
              </a:tabLst>
            </a:pPr>
            <a:r>
              <a:rPr lang="ko-KR" altLang="en-US" sz="1000" spc="-20" dirty="0" smtClean="0">
                <a:latin typeface="Times New Roman"/>
                <a:cs typeface="Times New Roman"/>
              </a:rPr>
              <a:t>조건 설정 후 조회</a:t>
            </a:r>
            <a:endParaRPr sz="1000" dirty="0">
              <a:latin typeface="Times New Roman"/>
              <a:cs typeface="Times New Roman"/>
            </a:endParaRPr>
          </a:p>
          <a:p>
            <a:pPr marL="82550" indent="-70485">
              <a:lnSpc>
                <a:spcPct val="100000"/>
              </a:lnSpc>
              <a:buChar char="-"/>
              <a:tabLst>
                <a:tab pos="83185" algn="l"/>
              </a:tabLst>
            </a:pPr>
            <a:r>
              <a:rPr lang="en-US" sz="1000" spc="-30" dirty="0" smtClean="0">
                <a:latin typeface="Times New Roman"/>
                <a:cs typeface="Times New Roman"/>
              </a:rPr>
              <a:t>5</a:t>
            </a:r>
            <a:r>
              <a:rPr lang="ko-KR" altLang="en-US" sz="1000" spc="-30" dirty="0" smtClean="0">
                <a:latin typeface="Times New Roman"/>
                <a:cs typeface="Times New Roman"/>
              </a:rPr>
              <a:t>대 범죄 건수 시각화</a:t>
            </a:r>
            <a:endParaRPr sz="1000" dirty="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40284" y="711834"/>
            <a:ext cx="11588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Times New Roman"/>
                <a:cs typeface="Times New Roman"/>
              </a:rPr>
              <a:t>Main</a:t>
            </a:r>
            <a:r>
              <a:rPr sz="1800" b="1" spc="-90" dirty="0">
                <a:latin typeface="Times New Roman"/>
                <a:cs typeface="Times New Roman"/>
              </a:rPr>
              <a:t> </a:t>
            </a:r>
            <a:r>
              <a:rPr sz="1800" b="1" spc="-35" dirty="0">
                <a:latin typeface="Times New Roman"/>
                <a:cs typeface="Times New Roman"/>
              </a:rPr>
              <a:t>Work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97278" y="711834"/>
            <a:ext cx="1828957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Times New Roman"/>
                <a:cs typeface="Times New Roman"/>
              </a:rPr>
              <a:t>2.</a:t>
            </a:r>
            <a:r>
              <a:rPr sz="1800" spc="-95" dirty="0">
                <a:latin typeface="Times New Roman"/>
                <a:cs typeface="Times New Roman"/>
              </a:rPr>
              <a:t> </a:t>
            </a:r>
            <a:r>
              <a:rPr lang="ko-KR" altLang="en-US" sz="1800" spc="-25" dirty="0" smtClean="0">
                <a:latin typeface="Times New Roman"/>
                <a:cs typeface="Times New Roman"/>
              </a:rPr>
              <a:t>범죄 건수 조회</a:t>
            </a:r>
            <a:endParaRPr sz="1800" dirty="0">
              <a:latin typeface="Times New Roman"/>
              <a:cs typeface="Times New Roman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800" y="849864"/>
            <a:ext cx="2051740" cy="407885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3626" y="849864"/>
            <a:ext cx="2059783" cy="4078859"/>
          </a:xfrm>
          <a:prstGeom prst="rect">
            <a:avLst/>
          </a:prstGeom>
        </p:spPr>
      </p:pic>
      <p:cxnSp>
        <p:nvCxnSpPr>
          <p:cNvPr id="12" name="꺾인 연결선 11"/>
          <p:cNvCxnSpPr/>
          <p:nvPr/>
        </p:nvCxnSpPr>
        <p:spPr>
          <a:xfrm flipV="1">
            <a:off x="5715000" y="2422525"/>
            <a:ext cx="1066800" cy="838200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4823" y="55879"/>
            <a:ext cx="1617777" cy="3473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P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ro</a:t>
            </a: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j</a:t>
            </a:r>
            <a:r>
              <a:rPr sz="2100" b="0" spc="-15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2100" b="0" spc="-20" dirty="0">
                <a:solidFill>
                  <a:srgbClr val="FFFFFF"/>
                </a:solidFill>
                <a:latin typeface="Arial MT"/>
                <a:cs typeface="Arial MT"/>
              </a:rPr>
              <a:t>c</a:t>
            </a:r>
            <a:r>
              <a:rPr sz="2100" b="0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2100" b="0" spc="-10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02.</a:t>
            </a:r>
            <a:endParaRPr sz="21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40284" y="2190369"/>
            <a:ext cx="2808605" cy="115159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Times New Roman"/>
                <a:cs typeface="Times New Roman"/>
              </a:rPr>
              <a:t>*</a:t>
            </a:r>
            <a:r>
              <a:rPr sz="1200" b="1" spc="-35" dirty="0">
                <a:latin typeface="Times New Roman"/>
                <a:cs typeface="Times New Roman"/>
              </a:rPr>
              <a:t> </a:t>
            </a:r>
            <a:r>
              <a:rPr lang="ko-KR" altLang="en-US" sz="1200" b="1" spc="-10" dirty="0" smtClean="0">
                <a:latin typeface="Times New Roman"/>
                <a:cs typeface="Times New Roman"/>
              </a:rPr>
              <a:t>기능 소개</a:t>
            </a:r>
            <a:endParaRPr sz="12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dirty="0">
                <a:latin typeface="Times New Roman"/>
                <a:cs typeface="Times New Roman"/>
              </a:rPr>
              <a:t>-</a:t>
            </a:r>
            <a:r>
              <a:rPr sz="1000" spc="-55" dirty="0">
                <a:latin typeface="Times New Roman"/>
                <a:cs typeface="Times New Roman"/>
              </a:rPr>
              <a:t> </a:t>
            </a:r>
            <a:r>
              <a:rPr lang="ko-KR" altLang="en-US" sz="1000" spc="-55" dirty="0" smtClean="0">
                <a:latin typeface="Times New Roman"/>
                <a:cs typeface="Times New Roman"/>
              </a:rPr>
              <a:t>범죄 예방을 위해 제공된 </a:t>
            </a:r>
            <a:r>
              <a:rPr lang="en-US" sz="1000" spc="-55" dirty="0" smtClean="0">
                <a:latin typeface="Times New Roman"/>
                <a:cs typeface="Times New Roman"/>
              </a:rPr>
              <a:t>CCTV </a:t>
            </a:r>
            <a:r>
              <a:rPr lang="ko-KR" altLang="en-US" sz="1000" spc="-55" dirty="0" smtClean="0">
                <a:latin typeface="Times New Roman"/>
                <a:cs typeface="Times New Roman"/>
              </a:rPr>
              <a:t>지도를 한눈에 볼 수 있게 제공</a:t>
            </a:r>
            <a:endParaRPr lang="en-US" altLang="ko-KR" sz="1000" spc="-55" dirty="0" smtClean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endParaRPr lang="en-US" altLang="ko-KR" sz="1000" spc="-55" dirty="0" smtClean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200" b="1" dirty="0" smtClean="0">
                <a:latin typeface="Times New Roman"/>
                <a:cs typeface="Times New Roman"/>
              </a:rPr>
              <a:t>*</a:t>
            </a:r>
            <a:r>
              <a:rPr sz="1200" b="1" spc="-50" dirty="0" smtClean="0">
                <a:latin typeface="Times New Roman"/>
                <a:cs typeface="Times New Roman"/>
              </a:rPr>
              <a:t> </a:t>
            </a:r>
            <a:r>
              <a:rPr lang="ko-KR" altLang="en-US" sz="1200" b="1" spc="-5" dirty="0" smtClean="0">
                <a:latin typeface="Times New Roman"/>
                <a:cs typeface="Times New Roman"/>
              </a:rPr>
              <a:t>상세 설명</a:t>
            </a:r>
            <a:endParaRPr sz="1200" dirty="0">
              <a:latin typeface="Times New Roman"/>
              <a:cs typeface="Times New Roman"/>
            </a:endParaRPr>
          </a:p>
          <a:p>
            <a:pPr marL="82550" indent="-70485">
              <a:lnSpc>
                <a:spcPct val="100000"/>
              </a:lnSpc>
              <a:spcBef>
                <a:spcPts val="10"/>
              </a:spcBef>
              <a:buChar char="-"/>
              <a:tabLst>
                <a:tab pos="83185" algn="l"/>
              </a:tabLst>
            </a:pPr>
            <a:r>
              <a:rPr lang="ko-KR" altLang="en-US" sz="1000" spc="-25" dirty="0" smtClean="0">
                <a:latin typeface="Times New Roman"/>
                <a:cs typeface="Times New Roman"/>
              </a:rPr>
              <a:t>자원의 효율성을 위해 확대 비율에 따라 일정 개수 이상의 </a:t>
            </a:r>
            <a:r>
              <a:rPr lang="en-US" altLang="ko-KR" sz="1000" spc="-25" dirty="0" smtClean="0">
                <a:latin typeface="Times New Roman"/>
                <a:cs typeface="Times New Roman"/>
              </a:rPr>
              <a:t>CCTV </a:t>
            </a:r>
            <a:r>
              <a:rPr lang="ko-KR" altLang="en-US" sz="1000" spc="-25" dirty="0" smtClean="0">
                <a:latin typeface="Times New Roman"/>
                <a:cs typeface="Times New Roman"/>
              </a:rPr>
              <a:t>위치를 그룹화 하여 제공</a:t>
            </a:r>
            <a:endParaRPr sz="1000" dirty="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40284" y="711834"/>
            <a:ext cx="11588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Times New Roman"/>
                <a:cs typeface="Times New Roman"/>
              </a:rPr>
              <a:t>Main</a:t>
            </a:r>
            <a:r>
              <a:rPr sz="1800" b="1" spc="-90" dirty="0">
                <a:latin typeface="Times New Roman"/>
                <a:cs typeface="Times New Roman"/>
              </a:rPr>
              <a:t> </a:t>
            </a:r>
            <a:r>
              <a:rPr sz="1800" b="1" spc="-35" dirty="0">
                <a:latin typeface="Times New Roman"/>
                <a:cs typeface="Times New Roman"/>
              </a:rPr>
              <a:t>Work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97278" y="711834"/>
            <a:ext cx="13874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Times New Roman"/>
                <a:cs typeface="Times New Roman"/>
              </a:rPr>
              <a:t>3.</a:t>
            </a:r>
            <a:r>
              <a:rPr sz="1800" spc="-90" dirty="0">
                <a:latin typeface="Times New Roman"/>
                <a:cs typeface="Times New Roman"/>
              </a:rPr>
              <a:t> </a:t>
            </a:r>
            <a:r>
              <a:rPr sz="1800" spc="-30" dirty="0">
                <a:latin typeface="Times New Roman"/>
                <a:cs typeface="Times New Roman"/>
              </a:rPr>
              <a:t>CCTV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spc="-30" dirty="0">
                <a:latin typeface="Times New Roman"/>
                <a:cs typeface="Times New Roman"/>
              </a:rPr>
              <a:t>MAP</a:t>
            </a:r>
            <a:endParaRPr sz="1800">
              <a:latin typeface="Times New Roman"/>
              <a:cs typeface="Times New Roman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1637" y="734060"/>
            <a:ext cx="2034291" cy="406044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7798" y="711834"/>
            <a:ext cx="2030378" cy="4072891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4800600" y="3794125"/>
            <a:ext cx="381000" cy="457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6934200" y="2498725"/>
            <a:ext cx="1219200" cy="1524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꺾인 연결선 12"/>
          <p:cNvCxnSpPr>
            <a:stCxn id="10" idx="3"/>
            <a:endCxn id="11" idx="1"/>
          </p:cNvCxnSpPr>
          <p:nvPr/>
        </p:nvCxnSpPr>
        <p:spPr>
          <a:xfrm flipV="1">
            <a:off x="5181600" y="3260725"/>
            <a:ext cx="1752600" cy="762000"/>
          </a:xfrm>
          <a:prstGeom prst="bentConnector3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09600" y="576071"/>
            <a:ext cx="1576070" cy="250190"/>
          </a:xfrm>
          <a:prstGeom prst="rect">
            <a:avLst/>
          </a:prstGeom>
          <a:solidFill>
            <a:srgbClr val="3D3D3D"/>
          </a:solidFill>
        </p:spPr>
        <p:txBody>
          <a:bodyPr vert="horz" wrap="square" lIns="0" tIns="76835" rIns="0" bIns="0" rtlCol="0">
            <a:spAutoFit/>
          </a:bodyPr>
          <a:lstStyle/>
          <a:p>
            <a:pPr marL="490220">
              <a:lnSpc>
                <a:spcPct val="100000"/>
              </a:lnSpc>
              <a:spcBef>
                <a:spcPts val="605"/>
              </a:spcBef>
            </a:pPr>
            <a:r>
              <a:rPr sz="1100" b="1" dirty="0">
                <a:solidFill>
                  <a:srgbClr val="FFFFFF"/>
                </a:solidFill>
                <a:latin typeface="Arial"/>
                <a:cs typeface="Arial"/>
              </a:rPr>
              <a:t>Project</a:t>
            </a:r>
            <a:r>
              <a:rPr sz="1100" b="1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b="1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11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1939" y="992199"/>
            <a:ext cx="4034790" cy="6369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spc="-125" dirty="0"/>
              <a:t>Navigation</a:t>
            </a:r>
            <a:r>
              <a:rPr sz="4000" spc="200" dirty="0"/>
              <a:t> </a:t>
            </a:r>
            <a:r>
              <a:rPr sz="4000" spc="-125" dirty="0"/>
              <a:t>Robot</a:t>
            </a:r>
            <a:endParaRPr sz="4000"/>
          </a:p>
        </p:txBody>
      </p:sp>
      <p:grpSp>
        <p:nvGrpSpPr>
          <p:cNvPr id="4" name="object 4"/>
          <p:cNvGrpSpPr/>
          <p:nvPr/>
        </p:nvGrpSpPr>
        <p:grpSpPr>
          <a:xfrm>
            <a:off x="5833871" y="2773679"/>
            <a:ext cx="2870200" cy="39370"/>
            <a:chOff x="5833871" y="2773679"/>
            <a:chExt cx="2870200" cy="39370"/>
          </a:xfrm>
        </p:grpSpPr>
        <p:sp>
          <p:nvSpPr>
            <p:cNvPr id="5" name="object 5"/>
            <p:cNvSpPr/>
            <p:nvPr/>
          </p:nvSpPr>
          <p:spPr>
            <a:xfrm>
              <a:off x="5868923" y="2793491"/>
              <a:ext cx="2834640" cy="0"/>
            </a:xfrm>
            <a:custGeom>
              <a:avLst/>
              <a:gdLst/>
              <a:ahLst/>
              <a:cxnLst/>
              <a:rect l="l" t="t" r="r" b="b"/>
              <a:pathLst>
                <a:path w="2834640">
                  <a:moveTo>
                    <a:pt x="0" y="0"/>
                  </a:moveTo>
                  <a:lnTo>
                    <a:pt x="2834640" y="0"/>
                  </a:lnTo>
                </a:path>
              </a:pathLst>
            </a:custGeom>
            <a:ln w="9144">
              <a:solidFill>
                <a:srgbClr val="67F94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836919" y="2776727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80">
                  <a:moveTo>
                    <a:pt x="23367" y="0"/>
                  </a:moveTo>
                  <a:lnTo>
                    <a:pt x="6730" y="0"/>
                  </a:lnTo>
                  <a:lnTo>
                    <a:pt x="0" y="6731"/>
                  </a:lnTo>
                  <a:lnTo>
                    <a:pt x="0" y="23368"/>
                  </a:lnTo>
                  <a:lnTo>
                    <a:pt x="6730" y="30098"/>
                  </a:lnTo>
                  <a:lnTo>
                    <a:pt x="23367" y="30098"/>
                  </a:lnTo>
                  <a:lnTo>
                    <a:pt x="30099" y="23368"/>
                  </a:lnTo>
                  <a:lnTo>
                    <a:pt x="30099" y="6731"/>
                  </a:lnTo>
                  <a:lnTo>
                    <a:pt x="23367" y="0"/>
                  </a:lnTo>
                  <a:close/>
                </a:path>
              </a:pathLst>
            </a:custGeom>
            <a:solidFill>
              <a:srgbClr val="67F9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838443" y="2778251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80">
                  <a:moveTo>
                    <a:pt x="0" y="14986"/>
                  </a:moveTo>
                  <a:lnTo>
                    <a:pt x="0" y="6731"/>
                  </a:lnTo>
                  <a:lnTo>
                    <a:pt x="6730" y="0"/>
                  </a:lnTo>
                  <a:lnTo>
                    <a:pt x="14985" y="0"/>
                  </a:lnTo>
                  <a:lnTo>
                    <a:pt x="23367" y="0"/>
                  </a:lnTo>
                  <a:lnTo>
                    <a:pt x="30098" y="6731"/>
                  </a:lnTo>
                  <a:lnTo>
                    <a:pt x="30098" y="14986"/>
                  </a:lnTo>
                  <a:lnTo>
                    <a:pt x="30098" y="23368"/>
                  </a:lnTo>
                  <a:lnTo>
                    <a:pt x="23367" y="30099"/>
                  </a:lnTo>
                  <a:lnTo>
                    <a:pt x="14985" y="30099"/>
                  </a:lnTo>
                  <a:lnTo>
                    <a:pt x="6730" y="30099"/>
                  </a:lnTo>
                  <a:lnTo>
                    <a:pt x="0" y="23368"/>
                  </a:lnTo>
                  <a:lnTo>
                    <a:pt x="0" y="14986"/>
                  </a:lnTo>
                  <a:close/>
                </a:path>
              </a:pathLst>
            </a:custGeom>
            <a:ln w="9144">
              <a:solidFill>
                <a:srgbClr val="67F94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4330953" y="2486760"/>
            <a:ext cx="4077970" cy="1967846"/>
          </a:xfrm>
          <a:prstGeom prst="rect">
            <a:avLst/>
          </a:prstGeom>
        </p:spPr>
        <p:txBody>
          <a:bodyPr vert="horz" wrap="square" lIns="0" tIns="150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85"/>
              </a:spcBef>
            </a:pPr>
            <a:r>
              <a:rPr sz="1800" spc="-5" dirty="0">
                <a:latin typeface="Times New Roman"/>
                <a:cs typeface="Times New Roman"/>
              </a:rPr>
              <a:t>About</a:t>
            </a:r>
            <a:r>
              <a:rPr sz="1800" spc="-7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project</a:t>
            </a:r>
          </a:p>
          <a:p>
            <a:pPr marL="12700" marR="121285">
              <a:lnSpc>
                <a:spcPts val="1510"/>
              </a:lnSpc>
              <a:spcBef>
                <a:spcPts val="1025"/>
              </a:spcBef>
            </a:pPr>
            <a:r>
              <a:rPr lang="ko-KR" altLang="en-US" sz="1400" spc="-10" dirty="0" smtClean="0">
                <a:latin typeface="Times New Roman"/>
                <a:cs typeface="Times New Roman"/>
              </a:rPr>
              <a:t>장애물을 인식하고 피해서 정해진 목표 지점까지 도달하는 로봇입니다</a:t>
            </a:r>
            <a:r>
              <a:rPr lang="en-US" altLang="ko-KR" sz="1400" spc="-10" dirty="0" smtClean="0">
                <a:latin typeface="Times New Roman"/>
                <a:cs typeface="Times New Roman"/>
              </a:rPr>
              <a:t>.</a:t>
            </a:r>
          </a:p>
          <a:p>
            <a:pPr marL="12700" marR="121285">
              <a:lnSpc>
                <a:spcPts val="1510"/>
              </a:lnSpc>
              <a:spcBef>
                <a:spcPts val="1025"/>
              </a:spcBef>
            </a:pPr>
            <a:r>
              <a:rPr lang="ko-KR" altLang="en-US" sz="1400" spc="-10" dirty="0" smtClean="0">
                <a:latin typeface="Times New Roman"/>
                <a:cs typeface="Times New Roman"/>
              </a:rPr>
              <a:t>로봇은 실시간으로 모바일 디바이스와 소통하여 작동할 수 있습니다</a:t>
            </a:r>
            <a:r>
              <a:rPr lang="en-US" altLang="ko-KR" sz="1400" spc="-10" dirty="0" smtClean="0">
                <a:latin typeface="Times New Roman"/>
                <a:cs typeface="Times New Roman"/>
              </a:rPr>
              <a:t>.</a:t>
            </a:r>
          </a:p>
          <a:p>
            <a:pPr marL="12700" marR="121285">
              <a:lnSpc>
                <a:spcPts val="1510"/>
              </a:lnSpc>
              <a:spcBef>
                <a:spcPts val="1025"/>
              </a:spcBef>
            </a:pPr>
            <a:r>
              <a:rPr lang="ko-KR" altLang="en-US" sz="1400" spc="-10" dirty="0" smtClean="0">
                <a:latin typeface="Times New Roman"/>
                <a:cs typeface="Times New Roman"/>
              </a:rPr>
              <a:t>로봇의 움직임</a:t>
            </a:r>
            <a:r>
              <a:rPr lang="en-US" altLang="ko-KR" sz="1400" spc="-10" dirty="0" smtClean="0">
                <a:latin typeface="Times New Roman"/>
                <a:cs typeface="Times New Roman"/>
              </a:rPr>
              <a:t>, </a:t>
            </a:r>
            <a:r>
              <a:rPr lang="ko-KR" altLang="en-US" sz="1400" spc="-10" dirty="0" smtClean="0">
                <a:latin typeface="Times New Roman"/>
                <a:cs typeface="Times New Roman"/>
              </a:rPr>
              <a:t>경로와 인식한 장애물을 실시간으로 </a:t>
            </a:r>
            <a:r>
              <a:rPr lang="en-US" altLang="ko-KR" sz="1400" spc="-10" dirty="0" smtClean="0">
                <a:latin typeface="Times New Roman"/>
                <a:cs typeface="Times New Roman"/>
              </a:rPr>
              <a:t>LCD </a:t>
            </a:r>
            <a:r>
              <a:rPr lang="ko-KR" altLang="en-US" sz="1400" spc="-10" dirty="0" smtClean="0">
                <a:latin typeface="Times New Roman"/>
                <a:cs typeface="Times New Roman"/>
              </a:rPr>
              <a:t>모니터에 출력합니다</a:t>
            </a:r>
            <a:r>
              <a:rPr lang="en-US" altLang="ko-KR" sz="1400" spc="-10" dirty="0" smtClean="0">
                <a:latin typeface="Times New Roman"/>
                <a:cs typeface="Times New Roman"/>
              </a:rPr>
              <a:t>.</a:t>
            </a:r>
            <a:endParaRPr sz="14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3184525"/>
            <a:ext cx="3071626" cy="1919766"/>
          </a:xfrm>
          <a:prstGeom prst="rect">
            <a:avLst/>
          </a:prstGeom>
        </p:spPr>
      </p:pic>
      <p:pic>
        <p:nvPicPr>
          <p:cNvPr id="3074" name="Picture 2" descr="210163085-9f384b2c-8c74-4bb5-b0f0-7e05e3f854dc.jpg (2386×1491)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13993"/>
            <a:ext cx="4448548" cy="2779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object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3052705"/>
              </p:ext>
            </p:extLst>
          </p:nvPr>
        </p:nvGraphicFramePr>
        <p:xfrm>
          <a:off x="4266501" y="975804"/>
          <a:ext cx="4507865" cy="40240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471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60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8135"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sz="1050" b="1" dirty="0">
                          <a:latin typeface="Times New Roman"/>
                          <a:cs typeface="Times New Roman"/>
                        </a:rPr>
                        <a:t>Wo</a:t>
                      </a:r>
                      <a:r>
                        <a:rPr sz="1050" b="1" spc="10" dirty="0">
                          <a:latin typeface="Times New Roman"/>
                          <a:cs typeface="Times New Roman"/>
                        </a:rPr>
                        <a:t>r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k</a:t>
                      </a:r>
                      <a:r>
                        <a:rPr sz="1050" b="1" spc="-10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b="1" spc="-15" dirty="0">
                          <a:latin typeface="Times New Roman"/>
                          <a:cs typeface="Times New Roman"/>
                        </a:rPr>
                        <a:t>p</a:t>
                      </a:r>
                      <a:r>
                        <a:rPr sz="1050" b="1" spc="10" dirty="0">
                          <a:latin typeface="Times New Roman"/>
                          <a:cs typeface="Times New Roman"/>
                        </a:rPr>
                        <a:t>er</a:t>
                      </a:r>
                      <a:r>
                        <a:rPr sz="1050" b="1" spc="-10" dirty="0">
                          <a:latin typeface="Times New Roman"/>
                          <a:cs typeface="Times New Roman"/>
                        </a:rPr>
                        <a:t>i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od</a:t>
                      </a:r>
                      <a:endParaRPr sz="1050">
                        <a:latin typeface="Times New Roman"/>
                        <a:cs typeface="Times New Roman"/>
                      </a:endParaRPr>
                    </a:p>
                  </a:txBody>
                  <a:tcPr marL="0" marR="0" marT="68580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995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sz="105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2022.</a:t>
                      </a:r>
                      <a:r>
                        <a:rPr sz="1050" spc="-3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9</a:t>
                      </a:r>
                      <a:r>
                        <a:rPr sz="1050" spc="-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~</a:t>
                      </a:r>
                      <a:r>
                        <a:rPr sz="1050" spc="-2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2022.</a:t>
                      </a:r>
                      <a:r>
                        <a:rPr sz="1050" spc="-2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12</a:t>
                      </a:r>
                      <a:r>
                        <a:rPr sz="1050" spc="-3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spc="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(3</a:t>
                      </a:r>
                      <a:r>
                        <a:rPr sz="1050" spc="-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ko-KR" altLang="en-US" sz="1050" spc="-15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개월</a:t>
                      </a:r>
                      <a:r>
                        <a:rPr sz="1050" spc="-15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)</a:t>
                      </a:r>
                      <a:endParaRPr sz="105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68580" marB="0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3860"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885"/>
                        </a:spcBef>
                      </a:pPr>
                      <a:r>
                        <a:rPr sz="1050" b="1" spc="-5" dirty="0">
                          <a:latin typeface="Times New Roman"/>
                          <a:cs typeface="Times New Roman"/>
                        </a:rPr>
                        <a:t>Members</a:t>
                      </a:r>
                      <a:endParaRPr sz="1050">
                        <a:latin typeface="Times New Roman"/>
                        <a:cs typeface="Times New Roman"/>
                      </a:endParaRPr>
                    </a:p>
                  </a:txBody>
                  <a:tcPr marL="0" marR="0" marT="112395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995">
                        <a:lnSpc>
                          <a:spcPct val="100000"/>
                        </a:lnSpc>
                        <a:spcBef>
                          <a:spcPts val="885"/>
                        </a:spcBef>
                      </a:pP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총 </a:t>
                      </a:r>
                      <a:r>
                        <a:rPr lang="en-US" altLang="ko-KR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3</a:t>
                      </a: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명</a:t>
                      </a:r>
                      <a:r>
                        <a:rPr sz="1050" spc="45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(100%</a:t>
                      </a:r>
                      <a:r>
                        <a:rPr sz="1050" spc="-3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ko-KR" altLang="en-US" sz="1050" spc="-15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기여 </a:t>
                      </a:r>
                      <a:r>
                        <a:rPr sz="1050" spc="-15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for</a:t>
                      </a:r>
                      <a:r>
                        <a:rPr sz="1050" spc="4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spc="-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SW</a:t>
                      </a:r>
                      <a:r>
                        <a:rPr sz="1050" spc="-3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spc="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&amp;</a:t>
                      </a:r>
                      <a:r>
                        <a:rPr sz="1050" spc="-7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spc="-2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Algorithm)</a:t>
                      </a:r>
                      <a:endParaRPr sz="105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112395" marB="0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721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250" dirty="0">
                        <a:latin typeface="Times New Roman"/>
                        <a:cs typeface="Times New Roman"/>
                      </a:endParaRPr>
                    </a:p>
                    <a:p>
                      <a:pPr marL="5715" algn="ctr">
                        <a:lnSpc>
                          <a:spcPct val="100000"/>
                        </a:lnSpc>
                      </a:pPr>
                      <a:r>
                        <a:rPr sz="1050" b="1" spc="-10" dirty="0">
                          <a:latin typeface="Times New Roman"/>
                          <a:cs typeface="Times New Roman"/>
                        </a:rPr>
                        <a:t>Objective</a:t>
                      </a:r>
                      <a:endParaRPr sz="105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4445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995">
                        <a:lnSpc>
                          <a:spcPct val="100000"/>
                        </a:lnSpc>
                      </a:pP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장애물을 인식하고 피해서 정해진 도착</a:t>
                      </a:r>
                      <a:r>
                        <a:rPr lang="ko-KR" altLang="en-US" sz="1050" spc="-10" baseline="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지점까지 도달하는 로봇 개발</a:t>
                      </a:r>
                      <a:endParaRPr sz="105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4445" marB="0" anchor="ctr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509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1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900" dirty="0">
                        <a:latin typeface="Times New Roman"/>
                        <a:cs typeface="Times New Roman"/>
                      </a:endParaRPr>
                    </a:p>
                    <a:p>
                      <a:pPr marL="3175" algn="ctr">
                        <a:lnSpc>
                          <a:spcPct val="100000"/>
                        </a:lnSpc>
                      </a:pPr>
                      <a:r>
                        <a:rPr sz="1050" b="1" spc="-5" dirty="0">
                          <a:latin typeface="Times New Roman"/>
                          <a:cs typeface="Times New Roman"/>
                        </a:rPr>
                        <a:t>Content</a:t>
                      </a:r>
                      <a:endParaRPr sz="105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" marR="121285" lvl="0">
                        <a:lnSpc>
                          <a:spcPts val="1510"/>
                        </a:lnSpc>
                        <a:spcBef>
                          <a:spcPts val="1025"/>
                        </a:spcBef>
                      </a:pP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장애물을 인식하고 피해서 정해진 목표 지점까지 도달하는 로봇입니다</a:t>
                      </a:r>
                      <a:r>
                        <a:rPr lang="en-US" altLang="ko-KR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.  </a:t>
                      </a: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로봇은 실시간으로 모바일 디바이스와 소통하여 작동할 수 있습니다</a:t>
                      </a:r>
                      <a:r>
                        <a:rPr lang="en-US" altLang="ko-KR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. </a:t>
                      </a: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로봇의 움직임</a:t>
                      </a:r>
                      <a:r>
                        <a:rPr lang="en-US" altLang="ko-KR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, </a:t>
                      </a: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경로와 인식한 장애물을 실시간으로 </a:t>
                      </a:r>
                      <a:r>
                        <a:rPr lang="en-US" altLang="ko-KR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LCD </a:t>
                      </a: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모니터에 출력합니다</a:t>
                      </a:r>
                      <a:r>
                        <a:rPr lang="en-US" altLang="ko-KR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.</a:t>
                      </a:r>
                      <a:endParaRPr sz="105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34925" marB="0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2490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250">
                        <a:latin typeface="Times New Roman"/>
                        <a:cs typeface="Times New Roman"/>
                      </a:endParaRPr>
                    </a:p>
                    <a:p>
                      <a:pPr marL="5080" algn="ctr">
                        <a:lnSpc>
                          <a:spcPct val="100000"/>
                        </a:lnSpc>
                      </a:pPr>
                      <a:r>
                        <a:rPr sz="1050" b="1" dirty="0">
                          <a:latin typeface="Times New Roman"/>
                          <a:cs typeface="Times New Roman"/>
                        </a:rPr>
                        <a:t>D</a:t>
                      </a:r>
                      <a:r>
                        <a:rPr sz="1050" b="1" spc="10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050" b="1" spc="5" dirty="0">
                          <a:latin typeface="Times New Roman"/>
                          <a:cs typeface="Times New Roman"/>
                        </a:rPr>
                        <a:t>t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sz="1050" b="1" spc="-10" dirty="0">
                          <a:latin typeface="Times New Roman"/>
                          <a:cs typeface="Times New Roman"/>
                        </a:rPr>
                        <a:t>i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l</a:t>
                      </a:r>
                      <a:r>
                        <a:rPr sz="1050" b="1" spc="-7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b="1" spc="10" dirty="0">
                          <a:latin typeface="Times New Roman"/>
                          <a:cs typeface="Times New Roman"/>
                        </a:rPr>
                        <a:t>r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o</a:t>
                      </a:r>
                      <a:r>
                        <a:rPr sz="1050" b="1" spc="-10" dirty="0">
                          <a:latin typeface="Times New Roman"/>
                          <a:cs typeface="Times New Roman"/>
                        </a:rPr>
                        <a:t>l</a:t>
                      </a:r>
                      <a:r>
                        <a:rPr sz="1050" b="1" spc="10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s</a:t>
                      </a:r>
                      <a:endParaRPr sz="10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5595" indent="-290195">
                        <a:lnSpc>
                          <a:spcPct val="100000"/>
                        </a:lnSpc>
                        <a:spcBef>
                          <a:spcPts val="655"/>
                        </a:spcBef>
                        <a:buAutoNum type="arabicParenR"/>
                        <a:tabLst>
                          <a:tab pos="315595" algn="l"/>
                          <a:tab pos="316230" algn="l"/>
                        </a:tabLst>
                      </a:pPr>
                      <a:r>
                        <a:rPr lang="ko-KR" altLang="en-US" sz="1050" spc="-15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알고리즘 구축 </a:t>
                      </a:r>
                      <a:r>
                        <a:rPr sz="1050" spc="5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&amp;</a:t>
                      </a:r>
                      <a:r>
                        <a:rPr sz="1050" spc="-35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SW</a:t>
                      </a:r>
                      <a:r>
                        <a:rPr lang="en-US" sz="1050" spc="-35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ko-KR" altLang="en-US" sz="1050" spc="-35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개발</a:t>
                      </a:r>
                      <a:endParaRPr sz="105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  <a:p>
                      <a:pPr marL="315595" indent="-290195">
                        <a:lnSpc>
                          <a:spcPts val="1255"/>
                        </a:lnSpc>
                        <a:spcBef>
                          <a:spcPts val="15"/>
                        </a:spcBef>
                        <a:buAutoNum type="arabicParenR"/>
                        <a:tabLst>
                          <a:tab pos="315595" algn="l"/>
                          <a:tab pos="316230" algn="l"/>
                        </a:tabLst>
                      </a:pPr>
                      <a:r>
                        <a:rPr lang="ko-KR" altLang="en-US" sz="1050" spc="-15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코드 구현</a:t>
                      </a:r>
                      <a:endParaRPr lang="en-US" altLang="ko-KR" sz="1050" spc="-15" dirty="0" smtClean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  <a:p>
                      <a:pPr marL="315595" indent="-290195">
                        <a:lnSpc>
                          <a:spcPts val="1255"/>
                        </a:lnSpc>
                        <a:spcBef>
                          <a:spcPts val="15"/>
                        </a:spcBef>
                        <a:buAutoNum type="arabicParenR"/>
                        <a:tabLst>
                          <a:tab pos="315595" algn="l"/>
                          <a:tab pos="316230" algn="l"/>
                        </a:tabLst>
                      </a:pPr>
                      <a:r>
                        <a:rPr lang="ko-KR" altLang="en-US" sz="1050" spc="-15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블루투스 통신</a:t>
                      </a:r>
                      <a:endParaRPr lang="en-US" altLang="ko-KR" sz="1050" spc="-15" dirty="0" smtClean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  <a:p>
                      <a:pPr marL="315595" indent="-290195">
                        <a:lnSpc>
                          <a:spcPts val="1255"/>
                        </a:lnSpc>
                        <a:spcBef>
                          <a:spcPts val="15"/>
                        </a:spcBef>
                        <a:buAutoNum type="arabicParenR"/>
                        <a:tabLst>
                          <a:tab pos="315595" algn="l"/>
                          <a:tab pos="316230" algn="l"/>
                        </a:tabLst>
                      </a:pPr>
                      <a:r>
                        <a:rPr lang="en-US" sz="1050" spc="-5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LCD</a:t>
                      </a:r>
                      <a:r>
                        <a:rPr lang="ko-KR" altLang="en-US" sz="1050" spc="-5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에 장애물과 경로 실시간 표시</a:t>
                      </a:r>
                      <a:endParaRPr sz="105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83185" marB="0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0865">
                <a:tc>
                  <a:txBody>
                    <a:bodyPr/>
                    <a:lstStyle/>
                    <a:p>
                      <a:pPr marL="163195" marR="157480" indent="63500">
                        <a:lnSpc>
                          <a:spcPct val="100099"/>
                        </a:lnSpc>
                        <a:spcBef>
                          <a:spcPts val="290"/>
                        </a:spcBef>
                      </a:pPr>
                      <a:r>
                        <a:rPr sz="1050" b="1" spc="-5" dirty="0">
                          <a:latin typeface="Times New Roman"/>
                          <a:cs typeface="Times New Roman"/>
                        </a:rPr>
                        <a:t>Language, 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b="1" spc="-15" dirty="0">
                          <a:latin typeface="Times New Roman"/>
                          <a:cs typeface="Times New Roman"/>
                        </a:rPr>
                        <a:t>d</a:t>
                      </a:r>
                      <a:r>
                        <a:rPr sz="1050" b="1" spc="5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v</a:t>
                      </a:r>
                      <a:r>
                        <a:rPr sz="1050" b="1" spc="5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050" b="1" spc="-10" dirty="0">
                          <a:latin typeface="Times New Roman"/>
                          <a:cs typeface="Times New Roman"/>
                        </a:rPr>
                        <a:t>l</a:t>
                      </a:r>
                      <a:r>
                        <a:rPr sz="1050" b="1" spc="-30" dirty="0">
                          <a:latin typeface="Times New Roman"/>
                          <a:cs typeface="Times New Roman"/>
                        </a:rPr>
                        <a:t>o</a:t>
                      </a:r>
                      <a:r>
                        <a:rPr sz="1050" b="1" spc="-15" dirty="0">
                          <a:latin typeface="Times New Roman"/>
                          <a:cs typeface="Times New Roman"/>
                        </a:rPr>
                        <a:t>p</a:t>
                      </a:r>
                      <a:r>
                        <a:rPr sz="1050" b="1" spc="-20" dirty="0">
                          <a:latin typeface="Times New Roman"/>
                          <a:cs typeface="Times New Roman"/>
                        </a:rPr>
                        <a:t>m</a:t>
                      </a:r>
                      <a:r>
                        <a:rPr sz="1050" b="1" spc="-15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050" b="1" spc="-40" dirty="0">
                          <a:latin typeface="Times New Roman"/>
                          <a:cs typeface="Times New Roman"/>
                        </a:rPr>
                        <a:t>n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t  </a:t>
                      </a:r>
                      <a:r>
                        <a:rPr sz="1050" b="1" spc="10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050" b="1" spc="-35" dirty="0">
                          <a:latin typeface="Times New Roman"/>
                          <a:cs typeface="Times New Roman"/>
                        </a:rPr>
                        <a:t>n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v</a:t>
                      </a:r>
                      <a:r>
                        <a:rPr sz="1050" b="1" spc="-10" dirty="0">
                          <a:latin typeface="Times New Roman"/>
                          <a:cs typeface="Times New Roman"/>
                        </a:rPr>
                        <a:t>i</a:t>
                      </a:r>
                      <a:r>
                        <a:rPr sz="1050" b="1" spc="10" dirty="0">
                          <a:latin typeface="Times New Roman"/>
                          <a:cs typeface="Times New Roman"/>
                        </a:rPr>
                        <a:t>r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o</a:t>
                      </a:r>
                      <a:r>
                        <a:rPr sz="1050" b="1" spc="-35" dirty="0">
                          <a:latin typeface="Times New Roman"/>
                          <a:cs typeface="Times New Roman"/>
                        </a:rPr>
                        <a:t>n</a:t>
                      </a:r>
                      <a:r>
                        <a:rPr sz="1050" b="1" spc="-20" dirty="0">
                          <a:latin typeface="Times New Roman"/>
                          <a:cs typeface="Times New Roman"/>
                        </a:rPr>
                        <a:t>m</a:t>
                      </a:r>
                      <a:r>
                        <a:rPr sz="1050" b="1" spc="10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050" b="1" spc="-35" dirty="0">
                          <a:latin typeface="Times New Roman"/>
                          <a:cs typeface="Times New Roman"/>
                        </a:rPr>
                        <a:t>n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t</a:t>
                      </a:r>
                      <a:endParaRPr sz="1050">
                        <a:latin typeface="Times New Roman"/>
                        <a:cs typeface="Times New Roman"/>
                      </a:endParaRPr>
                    </a:p>
                  </a:txBody>
                  <a:tcPr marL="0" marR="0" marT="36830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40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  <a:p>
                      <a:pPr marL="8699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050" spc="-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C,</a:t>
                      </a:r>
                      <a:r>
                        <a:rPr sz="1050" spc="-3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spc="-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STM32, </a:t>
                      </a:r>
                      <a:r>
                        <a:rPr sz="1050" spc="-1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IAR</a:t>
                      </a:r>
                      <a:r>
                        <a:rPr sz="1050" spc="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spc="-1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Embedded</a:t>
                      </a:r>
                      <a:r>
                        <a:rPr sz="1050" spc="4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spc="-1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Workbench</a:t>
                      </a:r>
                      <a:endParaRPr sz="105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635" marB="0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8134"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1050" b="1" spc="-10" dirty="0">
                          <a:latin typeface="Times New Roman"/>
                          <a:cs typeface="Times New Roman"/>
                        </a:rPr>
                        <a:t>reference</a:t>
                      </a:r>
                      <a:endParaRPr sz="1050">
                        <a:latin typeface="Times New Roman"/>
                        <a:cs typeface="Times New Roman"/>
                      </a:endParaRPr>
                    </a:p>
                  </a:txBody>
                  <a:tcPr marL="0" marR="0" marT="71120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99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050" u="sng" spc="-10" dirty="0">
                          <a:solidFill>
                            <a:schemeClr val="tx1"/>
                          </a:solidFill>
                          <a:uFill>
                            <a:solidFill>
                              <a:srgbClr val="0096A7"/>
                            </a:solidFill>
                          </a:uFill>
                          <a:latin typeface="Times New Roman"/>
                          <a:cs typeface="Times New Roman"/>
                          <a:hlinkClick r:id="rId5"/>
                        </a:rPr>
                        <a:t>Github</a:t>
                      </a:r>
                      <a:r>
                        <a:rPr sz="1050" u="sng" spc="15" dirty="0">
                          <a:solidFill>
                            <a:schemeClr val="tx1"/>
                          </a:solidFill>
                          <a:uFill>
                            <a:solidFill>
                              <a:srgbClr val="0096A7"/>
                            </a:solidFill>
                          </a:uFill>
                          <a:latin typeface="Times New Roman"/>
                          <a:cs typeface="Times New Roman"/>
                          <a:hlinkClick r:id="rId5"/>
                        </a:rPr>
                        <a:t> </a:t>
                      </a:r>
                      <a:r>
                        <a:rPr sz="1050" u="sng" spc="-20" dirty="0">
                          <a:solidFill>
                            <a:schemeClr val="tx1"/>
                          </a:solidFill>
                          <a:uFill>
                            <a:solidFill>
                              <a:srgbClr val="0096A7"/>
                            </a:solidFill>
                          </a:uFill>
                          <a:latin typeface="Times New Roman"/>
                          <a:cs typeface="Times New Roman"/>
                          <a:hlinkClick r:id="rId5"/>
                        </a:rPr>
                        <a:t>Link</a:t>
                      </a:r>
                      <a:r>
                        <a:rPr sz="1400" spc="-2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,</a:t>
                      </a:r>
                      <a:r>
                        <a:rPr sz="1400" spc="3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100" u="sng" spc="-5" dirty="0">
                          <a:solidFill>
                            <a:schemeClr val="tx1"/>
                          </a:solidFill>
                          <a:uFill>
                            <a:solidFill>
                              <a:srgbClr val="0096A7"/>
                            </a:solidFill>
                          </a:uFill>
                          <a:latin typeface="Times New Roman"/>
                          <a:cs typeface="Times New Roman"/>
                          <a:hlinkClick r:id="rId6"/>
                        </a:rPr>
                        <a:t>Report</a:t>
                      </a:r>
                      <a:r>
                        <a:rPr sz="1100" u="sng" spc="-10" dirty="0">
                          <a:solidFill>
                            <a:schemeClr val="tx1"/>
                          </a:solidFill>
                          <a:uFill>
                            <a:solidFill>
                              <a:srgbClr val="0096A7"/>
                            </a:solidFill>
                          </a:uFill>
                          <a:latin typeface="Times New Roman"/>
                          <a:cs typeface="Times New Roman"/>
                          <a:hlinkClick r:id="rId6"/>
                        </a:rPr>
                        <a:t> </a:t>
                      </a:r>
                      <a:r>
                        <a:rPr sz="1100" u="sng" spc="-15" dirty="0">
                          <a:solidFill>
                            <a:schemeClr val="tx1"/>
                          </a:solidFill>
                          <a:uFill>
                            <a:solidFill>
                              <a:srgbClr val="0096A7"/>
                            </a:solidFill>
                          </a:uFill>
                          <a:latin typeface="Times New Roman"/>
                          <a:cs typeface="Times New Roman"/>
                          <a:hlinkClick r:id="rId6"/>
                        </a:rPr>
                        <a:t>Link(kor)</a:t>
                      </a:r>
                      <a:endParaRPr sz="110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40640" marB="0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3" name="object 3"/>
          <p:cNvSpPr txBox="1"/>
          <p:nvPr/>
        </p:nvSpPr>
        <p:spPr>
          <a:xfrm>
            <a:off x="4350258" y="614933"/>
            <a:ext cx="1682114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b="1" dirty="0">
                <a:solidFill>
                  <a:srgbClr val="585858"/>
                </a:solidFill>
                <a:latin typeface="Arial"/>
                <a:cs typeface="Arial"/>
              </a:rPr>
              <a:t>Introduce</a:t>
            </a:r>
            <a:r>
              <a:rPr sz="1600" b="1" spc="-10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585858"/>
                </a:solidFill>
                <a:latin typeface="Arial"/>
                <a:cs typeface="Arial"/>
              </a:rPr>
              <a:t>project</a:t>
            </a:r>
            <a:endParaRPr sz="16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34822" y="40640"/>
            <a:ext cx="1922577" cy="3473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Project</a:t>
            </a:r>
            <a:r>
              <a:rPr sz="2100" b="0" spc="-1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03.</a:t>
            </a:r>
            <a:endParaRPr sz="2100" dirty="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219386" y="3170598"/>
            <a:ext cx="2286000" cy="161425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63500" cap="flat">
            <a:solidFill>
              <a:schemeClr val="bg1"/>
            </a:solidFill>
          </a:ln>
          <a:effectLst>
            <a:softEdge rad="88900"/>
          </a:effectLst>
        </p:spPr>
        <p:txBody>
          <a:bodyPr vert="horz" wrap="square" lIns="144000" tIns="144000" rIns="144000" bIns="14400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35"/>
              </a:spcBef>
            </a:pPr>
            <a:r>
              <a:rPr lang="ko-KR" altLang="en-US" sz="1100" b="1" dirty="0" smtClean="0"/>
              <a:t>요구사항을 빠르게 파악하고 실현하는 </a:t>
            </a:r>
            <a:r>
              <a:rPr lang="en-US" altLang="ko-KR" sz="1100" b="1" dirty="0" smtClean="0"/>
              <a:t>SW</a:t>
            </a:r>
            <a:r>
              <a:rPr lang="ko-KR" altLang="en-US" sz="1100" b="1" dirty="0" smtClean="0"/>
              <a:t> 개발자</a:t>
            </a:r>
            <a:r>
              <a:rPr lang="en-US" altLang="ko-KR" sz="1100" b="1" dirty="0" smtClean="0"/>
              <a:t>, </a:t>
            </a:r>
            <a:r>
              <a:rPr lang="ko-KR" altLang="en-US" sz="1100" b="1" dirty="0" err="1" smtClean="0"/>
              <a:t>강준우</a:t>
            </a:r>
            <a:r>
              <a:rPr lang="ko-KR" altLang="en-US" sz="1100" b="1" dirty="0" smtClean="0"/>
              <a:t> 입니다</a:t>
            </a:r>
            <a:r>
              <a:rPr lang="en-US" altLang="ko-KR" sz="1100" b="1" dirty="0" smtClean="0"/>
              <a:t>.</a:t>
            </a:r>
            <a:br>
              <a:rPr lang="en-US" altLang="ko-KR" sz="1100" b="1" dirty="0" smtClean="0"/>
            </a:br>
            <a:endParaRPr sz="1100" b="1" dirty="0" smtClean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r>
              <a:rPr lang="ko-KR" altLang="en-US" sz="1050" dirty="0" smtClean="0">
                <a:latin typeface="Times New Roman"/>
                <a:cs typeface="Times New Roman"/>
              </a:rPr>
              <a:t>다양한 시각에서</a:t>
            </a:r>
            <a:r>
              <a:rPr lang="ko-KR" altLang="en-US" sz="1050" dirty="0">
                <a:latin typeface="Times New Roman"/>
                <a:cs typeface="Times New Roman"/>
              </a:rPr>
              <a:t>의</a:t>
            </a:r>
            <a:r>
              <a:rPr lang="ko-KR" altLang="en-US" sz="1050" dirty="0" smtClean="0">
                <a:latin typeface="Times New Roman"/>
                <a:cs typeface="Times New Roman"/>
              </a:rPr>
              <a:t> 효과적인 해결책 제시를 목표로 지속적인 학습과 소통 역량 기르기를 이어나가고 있습니다</a:t>
            </a:r>
            <a:r>
              <a:rPr lang="en-US" altLang="ko-KR" sz="1050" dirty="0" smtClean="0">
                <a:latin typeface="Times New Roman"/>
                <a:cs typeface="Times New Roman"/>
              </a:rPr>
              <a:t>.</a:t>
            </a:r>
            <a:endParaRPr lang="en-US" altLang="ko-KR" sz="1100" dirty="0" smtClean="0">
              <a:latin typeface="Times New Roman"/>
              <a:cs typeface="Times New Roman"/>
            </a:endParaRPr>
          </a:p>
        </p:txBody>
      </p:sp>
      <p:sp>
        <p:nvSpPr>
          <p:cNvPr id="18" name="object 2"/>
          <p:cNvSpPr/>
          <p:nvPr/>
        </p:nvSpPr>
        <p:spPr>
          <a:xfrm>
            <a:off x="26760" y="136525"/>
            <a:ext cx="9067800" cy="76200"/>
          </a:xfrm>
          <a:custGeom>
            <a:avLst/>
            <a:gdLst/>
            <a:ahLst/>
            <a:cxnLst/>
            <a:rect l="l" t="t" r="r" b="b"/>
            <a:pathLst>
              <a:path w="2855595">
                <a:moveTo>
                  <a:pt x="0" y="0"/>
                </a:moveTo>
                <a:lnTo>
                  <a:pt x="2855341" y="0"/>
                </a:lnTo>
              </a:path>
            </a:pathLst>
          </a:custGeom>
          <a:ln w="36576">
            <a:solidFill>
              <a:srgbClr val="67F94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cxnSp>
        <p:nvCxnSpPr>
          <p:cNvPr id="20" name="직선 연결선 19"/>
          <p:cNvCxnSpPr/>
          <p:nvPr/>
        </p:nvCxnSpPr>
        <p:spPr>
          <a:xfrm>
            <a:off x="2755900" y="365125"/>
            <a:ext cx="0" cy="45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025465" y="705822"/>
            <a:ext cx="566133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rgbClr val="00B050"/>
                </a:solidFill>
              </a:rPr>
              <a:t>Language</a:t>
            </a:r>
            <a:r>
              <a:rPr lang="en-US" altLang="ko-KR" sz="1200" dirty="0" smtClean="0"/>
              <a:t>		C, C++, Python, Java</a:t>
            </a:r>
            <a:br>
              <a:rPr lang="en-US" altLang="ko-KR" sz="1200" dirty="0" smtClean="0"/>
            </a:br>
            <a:r>
              <a:rPr lang="en-US" altLang="ko-KR" sz="1200" b="1" dirty="0" smtClean="0">
                <a:solidFill>
                  <a:srgbClr val="00B050"/>
                </a:solidFill>
              </a:rPr>
              <a:t>Framework</a:t>
            </a:r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Pytorch</a:t>
            </a:r>
            <a:r>
              <a:rPr lang="en-US" altLang="ko-KR" sz="1200" dirty="0" smtClean="0"/>
              <a:t>, </a:t>
            </a:r>
            <a:r>
              <a:rPr lang="en-US" altLang="ko-KR" sz="1200" dirty="0" err="1" smtClean="0"/>
              <a:t>Keras</a:t>
            </a:r>
            <a:r>
              <a:rPr lang="en-US" altLang="ko-KR" sz="1200" dirty="0" smtClean="0"/>
              <a:t>, IAR, </a:t>
            </a:r>
            <a:r>
              <a:rPr lang="en-US" altLang="ko-KR" sz="1200" dirty="0" err="1"/>
              <a:t>SpringBoot</a:t>
            </a:r>
            <a:r>
              <a:rPr lang="en-US" altLang="ko-KR" sz="1200" dirty="0" smtClean="0"/>
              <a:t>, Flutter</a:t>
            </a:r>
            <a:br>
              <a:rPr lang="en-US" altLang="ko-KR" sz="1200" dirty="0" smtClean="0"/>
            </a:br>
            <a:r>
              <a:rPr lang="en-US" altLang="ko-KR" sz="1200" b="1" dirty="0" smtClean="0">
                <a:solidFill>
                  <a:srgbClr val="00B050"/>
                </a:solidFill>
              </a:rPr>
              <a:t>Deployment</a:t>
            </a:r>
            <a:r>
              <a:rPr lang="en-US" altLang="ko-KR" sz="1200" b="1" dirty="0" smtClean="0"/>
              <a:t>	</a:t>
            </a:r>
            <a:r>
              <a:rPr lang="en-US" altLang="ko-KR" sz="1200" dirty="0" smtClean="0"/>
              <a:t>	</a:t>
            </a:r>
            <a:r>
              <a:rPr lang="en-US" altLang="ko-KR" sz="1200" dirty="0" err="1" smtClean="0"/>
              <a:t>Git</a:t>
            </a:r>
            <a:r>
              <a:rPr lang="en-US" altLang="ko-KR" sz="1200" dirty="0" smtClean="0"/>
              <a:t>, Docker-Compose, Apache, AWS EC2, </a:t>
            </a:r>
            <a:r>
              <a:rPr lang="en-US" altLang="ko-KR" sz="1200" dirty="0" err="1" smtClean="0"/>
              <a:t>Elasticbeanstalk</a:t>
            </a:r>
            <a:r>
              <a:rPr lang="en-US" altLang="ko-KR" sz="1200" dirty="0" smtClean="0"/>
              <a:t/>
            </a:r>
            <a:br>
              <a:rPr lang="en-US" altLang="ko-KR" sz="1200" dirty="0" smtClean="0"/>
            </a:br>
            <a:r>
              <a:rPr lang="en-US" altLang="ko-KR" sz="1200" b="1" dirty="0" smtClean="0">
                <a:solidFill>
                  <a:srgbClr val="00B050"/>
                </a:solidFill>
              </a:rPr>
              <a:t>OS</a:t>
            </a:r>
            <a:r>
              <a:rPr lang="en-US" altLang="ko-KR" sz="1200" dirty="0" smtClean="0"/>
              <a:t>		Windows, Linux</a:t>
            </a:r>
          </a:p>
          <a:p>
            <a:r>
              <a:rPr lang="en-US" altLang="ko-KR" sz="1200" b="1" dirty="0" smtClean="0">
                <a:solidFill>
                  <a:srgbClr val="00B050"/>
                </a:solidFill>
              </a:rPr>
              <a:t>Others</a:t>
            </a:r>
            <a:r>
              <a:rPr lang="en-US" altLang="ko-KR" sz="1200" dirty="0" smtClean="0">
                <a:solidFill>
                  <a:srgbClr val="00B050"/>
                </a:solidFill>
              </a:rPr>
              <a:t>	</a:t>
            </a:r>
            <a:r>
              <a:rPr lang="en-US" altLang="ko-KR" sz="1200" dirty="0" smtClean="0"/>
              <a:t>	Latex, MySQL, </a:t>
            </a:r>
            <a:r>
              <a:rPr lang="en-US" altLang="ko-KR" sz="1200" dirty="0" err="1" smtClean="0"/>
              <a:t>Firestore</a:t>
            </a:r>
            <a:r>
              <a:rPr lang="en-US" altLang="ko-KR" sz="1200" dirty="0" smtClean="0"/>
              <a:t>, </a:t>
            </a:r>
            <a:r>
              <a:rPr lang="en-US" altLang="ko-KR" sz="1200" dirty="0" err="1" smtClean="0"/>
              <a:t>Figma</a:t>
            </a:r>
            <a:r>
              <a:rPr lang="en-US" altLang="ko-KR" sz="1200" dirty="0" smtClean="0"/>
              <a:t>, Discord</a:t>
            </a:r>
            <a:endParaRPr lang="ko-KR" altLang="en-US" sz="1200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" y="503598"/>
            <a:ext cx="1584084" cy="2376127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25" name="TextBox 24"/>
          <p:cNvSpPr txBox="1"/>
          <p:nvPr/>
        </p:nvSpPr>
        <p:spPr>
          <a:xfrm>
            <a:off x="3025465" y="2206606"/>
            <a:ext cx="56613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rgbClr val="00B050"/>
                </a:solidFill>
              </a:rPr>
              <a:t>Backend Engineering</a:t>
            </a:r>
            <a:endParaRPr lang="en-US" altLang="ko-KR" sz="1200" b="1" dirty="0">
              <a:solidFill>
                <a:srgbClr val="00B05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dirty="0"/>
              <a:t>Spring </a:t>
            </a:r>
            <a:r>
              <a:rPr lang="en-US" altLang="ko-KR" sz="1200" dirty="0" smtClean="0"/>
              <a:t>framework</a:t>
            </a:r>
            <a:r>
              <a:rPr lang="en-US" altLang="ko-KR" sz="1200" dirty="0"/>
              <a:t>, JPA, Query </a:t>
            </a:r>
            <a:r>
              <a:rPr lang="ko-KR" altLang="en-US" sz="1200" dirty="0" smtClean="0"/>
              <a:t>기반으로 </a:t>
            </a:r>
            <a:r>
              <a:rPr lang="en-US" altLang="ko-KR" sz="1200" dirty="0" smtClean="0"/>
              <a:t>API, </a:t>
            </a:r>
            <a:r>
              <a:rPr lang="ko-KR" altLang="en-US" sz="1200" dirty="0"/>
              <a:t>서버 </a:t>
            </a:r>
            <a:r>
              <a:rPr lang="ko-KR" altLang="en-US" sz="1200" dirty="0" smtClean="0"/>
              <a:t>구축 및 배포</a:t>
            </a:r>
            <a:endParaRPr lang="en-US" altLang="ko-KR" sz="12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dirty="0" smtClean="0"/>
              <a:t>Docker Registry</a:t>
            </a:r>
            <a:r>
              <a:rPr lang="ko-KR" altLang="en-US" sz="1200" dirty="0" smtClean="0"/>
              <a:t>를 통한 </a:t>
            </a:r>
            <a:r>
              <a:rPr lang="en-US" altLang="ko-KR" sz="1200" dirty="0" smtClean="0"/>
              <a:t>Image </a:t>
            </a:r>
            <a:r>
              <a:rPr lang="ko-KR" altLang="en-US" sz="1200" dirty="0" smtClean="0"/>
              <a:t>관리 및 </a:t>
            </a:r>
            <a:r>
              <a:rPr lang="en-US" altLang="ko-KR" sz="1200" dirty="0" smtClean="0"/>
              <a:t>Docker-Compose</a:t>
            </a:r>
            <a:r>
              <a:rPr lang="ko-KR" altLang="en-US" sz="1200" dirty="0" smtClean="0"/>
              <a:t>를 통한 서버 배포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dirty="0" smtClean="0"/>
              <a:t>AWS </a:t>
            </a:r>
            <a:r>
              <a:rPr lang="en-US" altLang="ko-KR" sz="1200" dirty="0" err="1" smtClean="0"/>
              <a:t>Elasticbeanstalk</a:t>
            </a:r>
            <a:r>
              <a:rPr lang="ko-KR" altLang="en-US" sz="1200" dirty="0"/>
              <a:t>을 </a:t>
            </a:r>
            <a:r>
              <a:rPr lang="ko-KR" altLang="en-US" sz="1200" dirty="0" smtClean="0"/>
              <a:t>이용한 블루</a:t>
            </a:r>
            <a:r>
              <a:rPr lang="en-US" altLang="ko-KR" sz="1200" dirty="0"/>
              <a:t>/</a:t>
            </a:r>
            <a:r>
              <a:rPr lang="ko-KR" altLang="en-US" sz="1200" dirty="0"/>
              <a:t>그린 배포를 </a:t>
            </a:r>
            <a:r>
              <a:rPr lang="ko-KR" altLang="en-US" sz="1200" dirty="0" smtClean="0"/>
              <a:t>개인 </a:t>
            </a:r>
            <a:r>
              <a:rPr lang="ko-KR" altLang="en-US" sz="1200" dirty="0"/>
              <a:t>블로그에 </a:t>
            </a:r>
            <a:r>
              <a:rPr lang="ko-KR" altLang="en-US" sz="1200" dirty="0" smtClean="0"/>
              <a:t>적용</a:t>
            </a:r>
            <a:r>
              <a:rPr lang="en-US" altLang="ko-KR" sz="1200" dirty="0" smtClean="0"/>
              <a:t>.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3025463" y="3115528"/>
            <a:ext cx="56613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rgbClr val="00B050"/>
                </a:solidFill>
              </a:rPr>
              <a:t>Project Version Management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 smtClean="0"/>
              <a:t>프로젝트의 버전 관리를 </a:t>
            </a:r>
            <a:r>
              <a:rPr lang="ko-KR" altLang="en-US" sz="1200" dirty="0" err="1" smtClean="0"/>
              <a:t>햣</a:t>
            </a:r>
            <a:r>
              <a:rPr lang="en-US" altLang="ko-KR" sz="1200" dirty="0" smtClean="0"/>
              <a:t>CLI</a:t>
            </a:r>
            <a:r>
              <a:rPr lang="ko-KR" altLang="en-US" sz="1200" dirty="0" smtClean="0"/>
              <a:t>만으로 완벽히 할 수 있음</a:t>
            </a:r>
            <a:r>
              <a:rPr lang="en-US" altLang="ko-KR" sz="1200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dirty="0" smtClean="0"/>
              <a:t>AWS </a:t>
            </a:r>
            <a:r>
              <a:rPr lang="en-US" altLang="ko-KR" sz="1200" dirty="0" err="1" smtClean="0"/>
              <a:t>Elasticbeanstalk</a:t>
            </a:r>
            <a:r>
              <a:rPr lang="ko-KR" altLang="en-US" sz="1200" dirty="0"/>
              <a:t>을 </a:t>
            </a:r>
            <a:r>
              <a:rPr lang="ko-KR" altLang="en-US" sz="1200" dirty="0" smtClean="0"/>
              <a:t>이용한 블루</a:t>
            </a:r>
            <a:r>
              <a:rPr lang="en-US" altLang="ko-KR" sz="1200" dirty="0"/>
              <a:t>/</a:t>
            </a:r>
            <a:r>
              <a:rPr lang="ko-KR" altLang="en-US" sz="1200" dirty="0"/>
              <a:t>그린 배포를 </a:t>
            </a:r>
            <a:r>
              <a:rPr lang="ko-KR" altLang="en-US" sz="1200" dirty="0" smtClean="0"/>
              <a:t>개인 </a:t>
            </a:r>
            <a:r>
              <a:rPr lang="ko-KR" altLang="en-US" sz="1200" dirty="0"/>
              <a:t>블로그에 </a:t>
            </a:r>
            <a:r>
              <a:rPr lang="ko-KR" altLang="en-US" sz="1200" dirty="0" smtClean="0"/>
              <a:t>적용</a:t>
            </a:r>
            <a:r>
              <a:rPr lang="en-US" altLang="ko-KR" sz="1200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dirty="0"/>
              <a:t>Docker Registry</a:t>
            </a:r>
            <a:r>
              <a:rPr lang="ko-KR" altLang="en-US" sz="1200" dirty="0"/>
              <a:t>를 통한 </a:t>
            </a:r>
            <a:r>
              <a:rPr lang="en-US" altLang="ko-KR" sz="1200" dirty="0"/>
              <a:t>Image </a:t>
            </a:r>
            <a:r>
              <a:rPr lang="ko-KR" altLang="en-US" sz="1200" dirty="0"/>
              <a:t>관리 및 </a:t>
            </a:r>
            <a:r>
              <a:rPr lang="en-US" altLang="ko-KR" sz="1200" dirty="0" smtClean="0"/>
              <a:t>Docker</a:t>
            </a:r>
            <a:r>
              <a:rPr lang="en-US" altLang="ko-KR" sz="1200" dirty="0"/>
              <a:t>, Docker-Compose</a:t>
            </a:r>
            <a:r>
              <a:rPr lang="ko-KR" altLang="en-US" sz="1200" dirty="0"/>
              <a:t>를 통한 서버 </a:t>
            </a:r>
            <a:r>
              <a:rPr lang="ko-KR" altLang="en-US" sz="1200" dirty="0" smtClean="0"/>
              <a:t>배포</a:t>
            </a:r>
            <a:endParaRPr lang="ko-KR" altLang="en-US" sz="1200" dirty="0"/>
          </a:p>
        </p:txBody>
      </p:sp>
      <p:sp>
        <p:nvSpPr>
          <p:cNvPr id="43" name="TextBox 42"/>
          <p:cNvSpPr txBox="1"/>
          <p:nvPr/>
        </p:nvSpPr>
        <p:spPr>
          <a:xfrm>
            <a:off x="3025464" y="4029928"/>
            <a:ext cx="56613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rgbClr val="00B050"/>
                </a:solidFill>
              </a:rPr>
              <a:t>Backend Engineering</a:t>
            </a:r>
            <a:endParaRPr lang="en-US" altLang="ko-KR" sz="1200" b="1" dirty="0">
              <a:solidFill>
                <a:srgbClr val="00B05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dirty="0"/>
              <a:t>Spring </a:t>
            </a:r>
            <a:r>
              <a:rPr lang="en-US" altLang="ko-KR" sz="1200" dirty="0" smtClean="0"/>
              <a:t>framework</a:t>
            </a:r>
            <a:r>
              <a:rPr lang="en-US" altLang="ko-KR" sz="1200" dirty="0"/>
              <a:t>, JPA, Query </a:t>
            </a:r>
            <a:r>
              <a:rPr lang="ko-KR" altLang="en-US" sz="1200" dirty="0" smtClean="0"/>
              <a:t>기반으로 </a:t>
            </a:r>
            <a:r>
              <a:rPr lang="en-US" altLang="ko-KR" sz="1200" dirty="0" smtClean="0"/>
              <a:t>Backend </a:t>
            </a:r>
            <a:r>
              <a:rPr lang="en-US" altLang="ko-KR" sz="1200" dirty="0"/>
              <a:t>API </a:t>
            </a:r>
            <a:r>
              <a:rPr lang="ko-KR" altLang="en-US" sz="1200" dirty="0"/>
              <a:t>서버 </a:t>
            </a:r>
            <a:r>
              <a:rPr lang="ko-KR" altLang="en-US" sz="1200" dirty="0" smtClean="0"/>
              <a:t>개발</a:t>
            </a:r>
            <a:endParaRPr lang="en-US" altLang="ko-KR" sz="12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dirty="0" smtClean="0"/>
              <a:t>AWS </a:t>
            </a:r>
            <a:r>
              <a:rPr lang="en-US" altLang="ko-KR" sz="1200" dirty="0" err="1" smtClean="0"/>
              <a:t>Elasticbeanstalk</a:t>
            </a:r>
            <a:r>
              <a:rPr lang="ko-KR" altLang="en-US" sz="1200" dirty="0"/>
              <a:t>을 </a:t>
            </a:r>
            <a:r>
              <a:rPr lang="ko-KR" altLang="en-US" sz="1200" dirty="0" smtClean="0"/>
              <a:t>이용한 블루</a:t>
            </a:r>
            <a:r>
              <a:rPr lang="en-US" altLang="ko-KR" sz="1200" dirty="0"/>
              <a:t>/</a:t>
            </a:r>
            <a:r>
              <a:rPr lang="ko-KR" altLang="en-US" sz="1200" dirty="0"/>
              <a:t>그린 배포를 </a:t>
            </a:r>
            <a:r>
              <a:rPr lang="ko-KR" altLang="en-US" sz="1200" dirty="0" smtClean="0"/>
              <a:t>개인 </a:t>
            </a:r>
            <a:r>
              <a:rPr lang="ko-KR" altLang="en-US" sz="1200" dirty="0"/>
              <a:t>블로그에 </a:t>
            </a:r>
            <a:r>
              <a:rPr lang="ko-KR" altLang="en-US" sz="1200" dirty="0" smtClean="0"/>
              <a:t>적용</a:t>
            </a:r>
            <a:r>
              <a:rPr lang="en-US" altLang="ko-KR" sz="1200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dirty="0"/>
              <a:t>Docker Registry</a:t>
            </a:r>
            <a:r>
              <a:rPr lang="ko-KR" altLang="en-US" sz="1200" dirty="0"/>
              <a:t>를 통한 </a:t>
            </a:r>
            <a:r>
              <a:rPr lang="en-US" altLang="ko-KR" sz="1200" dirty="0"/>
              <a:t>Image </a:t>
            </a:r>
            <a:r>
              <a:rPr lang="ko-KR" altLang="en-US" sz="1200" dirty="0"/>
              <a:t>관리 및 </a:t>
            </a:r>
            <a:r>
              <a:rPr lang="en-US" altLang="ko-KR" sz="1200" dirty="0" smtClean="0"/>
              <a:t>Docker</a:t>
            </a:r>
            <a:r>
              <a:rPr lang="en-US" altLang="ko-KR" sz="1200" dirty="0"/>
              <a:t>, Docker-Compose</a:t>
            </a:r>
            <a:r>
              <a:rPr lang="ko-KR" altLang="en-US" sz="1200" dirty="0"/>
              <a:t>를 통한 서버 </a:t>
            </a:r>
            <a:r>
              <a:rPr lang="ko-KR" altLang="en-US" sz="1200" dirty="0" smtClean="0"/>
              <a:t>배포</a:t>
            </a:r>
            <a:endParaRPr lang="ko-KR" altLang="en-US" sz="1200" dirty="0"/>
          </a:p>
        </p:txBody>
      </p:sp>
      <p:sp>
        <p:nvSpPr>
          <p:cNvPr id="46" name="TextBox 45"/>
          <p:cNvSpPr txBox="1"/>
          <p:nvPr/>
        </p:nvSpPr>
        <p:spPr>
          <a:xfrm>
            <a:off x="2895600" y="400069"/>
            <a:ext cx="1295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/>
              <a:t>Tech Stack</a:t>
            </a:r>
            <a:endParaRPr lang="ko-KR" altLang="en-US" sz="1600" b="1" dirty="0"/>
          </a:p>
        </p:txBody>
      </p:sp>
      <p:sp>
        <p:nvSpPr>
          <p:cNvPr id="47" name="TextBox 46"/>
          <p:cNvSpPr txBox="1"/>
          <p:nvPr/>
        </p:nvSpPr>
        <p:spPr>
          <a:xfrm>
            <a:off x="2895600" y="1898829"/>
            <a:ext cx="1066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/>
              <a:t>Tech Stack</a:t>
            </a:r>
            <a:endParaRPr lang="ko-KR" altLang="en-US" sz="16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4823" y="55879"/>
            <a:ext cx="1617777" cy="3473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P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ro</a:t>
            </a: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j</a:t>
            </a:r>
            <a:r>
              <a:rPr sz="2100" b="0" spc="-15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2100" b="0" spc="-20" dirty="0">
                <a:solidFill>
                  <a:srgbClr val="FFFFFF"/>
                </a:solidFill>
                <a:latin typeface="Arial MT"/>
                <a:cs typeface="Arial MT"/>
              </a:rPr>
              <a:t>c</a:t>
            </a:r>
            <a:r>
              <a:rPr sz="2100" b="0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2100" b="0" spc="-8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0</a:t>
            </a: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3</a:t>
            </a:r>
            <a:r>
              <a:rPr sz="2100" b="0" dirty="0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2100" dirty="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40284" y="711834"/>
            <a:ext cx="11588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Times New Roman"/>
                <a:cs typeface="Times New Roman"/>
              </a:rPr>
              <a:t>Main</a:t>
            </a:r>
            <a:r>
              <a:rPr sz="1800" b="1" spc="-90" dirty="0">
                <a:latin typeface="Times New Roman"/>
                <a:cs typeface="Times New Roman"/>
              </a:rPr>
              <a:t> </a:t>
            </a:r>
            <a:r>
              <a:rPr sz="1800" b="1" spc="-35" dirty="0">
                <a:latin typeface="Times New Roman"/>
                <a:cs typeface="Times New Roman"/>
              </a:rPr>
              <a:t>Work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597278" y="711834"/>
            <a:ext cx="11728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latin typeface="Times New Roman"/>
                <a:cs typeface="Times New Roman"/>
              </a:rPr>
              <a:t>1</a:t>
            </a:r>
            <a:r>
              <a:rPr sz="1800" dirty="0">
                <a:latin typeface="Times New Roman"/>
                <a:cs typeface="Times New Roman"/>
              </a:rPr>
              <a:t>.</a:t>
            </a:r>
            <a:r>
              <a:rPr sz="1800" spc="-60" dirty="0">
                <a:latin typeface="Times New Roman"/>
                <a:cs typeface="Times New Roman"/>
              </a:rPr>
              <a:t> A</a:t>
            </a:r>
            <a:r>
              <a:rPr sz="1800" spc="-20" dirty="0">
                <a:latin typeface="Times New Roman"/>
                <a:cs typeface="Times New Roman"/>
              </a:rPr>
              <a:t>l</a:t>
            </a:r>
            <a:r>
              <a:rPr sz="1800" spc="-40" dirty="0">
                <a:latin typeface="Times New Roman"/>
                <a:cs typeface="Times New Roman"/>
              </a:rPr>
              <a:t>g</a:t>
            </a:r>
            <a:r>
              <a:rPr sz="1800" spc="-15" dirty="0">
                <a:latin typeface="Times New Roman"/>
                <a:cs typeface="Times New Roman"/>
              </a:rPr>
              <a:t>o</a:t>
            </a:r>
            <a:r>
              <a:rPr sz="1800" spc="-25" dirty="0">
                <a:latin typeface="Times New Roman"/>
                <a:cs typeface="Times New Roman"/>
              </a:rPr>
              <a:t>r</a:t>
            </a:r>
            <a:r>
              <a:rPr sz="1800" spc="-20" dirty="0">
                <a:latin typeface="Times New Roman"/>
                <a:cs typeface="Times New Roman"/>
              </a:rPr>
              <a:t>it</a:t>
            </a:r>
            <a:r>
              <a:rPr sz="1800" spc="-15" dirty="0">
                <a:latin typeface="Times New Roman"/>
                <a:cs typeface="Times New Roman"/>
              </a:rPr>
              <a:t>h</a:t>
            </a:r>
            <a:r>
              <a:rPr sz="1800" dirty="0">
                <a:latin typeface="Times New Roman"/>
                <a:cs typeface="Times New Roman"/>
              </a:rPr>
              <a:t>m</a:t>
            </a:r>
            <a:endParaRPr sz="1800">
              <a:latin typeface="Times New Roman"/>
              <a:cs typeface="Times New Roman"/>
            </a:endParaRPr>
          </a:p>
        </p:txBody>
      </p:sp>
      <p:pic>
        <p:nvPicPr>
          <p:cNvPr id="4098" name="Picture 2" descr="210163085-9f384b2c-8c74-4bb5-b0f0-7e05e3f854dc.jpg (2386×1491)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1550" y="822325"/>
            <a:ext cx="5872450" cy="3669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241807" y="3656771"/>
            <a:ext cx="2667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예시 </a:t>
            </a:r>
            <a:r>
              <a:rPr lang="en-US" altLang="ko-KR" sz="1000" dirty="0" smtClean="0"/>
              <a:t>10. </a:t>
            </a:r>
          </a:p>
          <a:p>
            <a:r>
              <a:rPr lang="ko-KR" altLang="en-US" sz="1000" dirty="0" smtClean="0"/>
              <a:t>동쪽 방향으로 진행하는데</a:t>
            </a:r>
            <a:r>
              <a:rPr lang="en-US" altLang="ko-KR" sz="1000" dirty="0" smtClean="0"/>
              <a:t> </a:t>
            </a:r>
            <a:r>
              <a:rPr lang="ko-KR" altLang="en-US" sz="1000" dirty="0" smtClean="0"/>
              <a:t>장애물이 좌측</a:t>
            </a:r>
            <a:r>
              <a:rPr lang="en-US" altLang="ko-KR" sz="1000" dirty="0" smtClean="0"/>
              <a:t>, </a:t>
            </a:r>
            <a:r>
              <a:rPr lang="ko-KR" altLang="en-US" sz="1000" dirty="0" smtClean="0"/>
              <a:t>정면에 있는 경우</a:t>
            </a:r>
            <a:r>
              <a:rPr lang="en-US" altLang="ko-KR" sz="1000" dirty="0"/>
              <a:t> </a:t>
            </a:r>
            <a:r>
              <a:rPr lang="en-US" altLang="ko-KR" sz="1000" dirty="0" smtClean="0"/>
              <a:t>=&gt; </a:t>
            </a:r>
            <a:r>
              <a:rPr lang="ko-KR" altLang="en-US" sz="1000" dirty="0" smtClean="0"/>
              <a:t>좌회전</a:t>
            </a:r>
            <a:r>
              <a:rPr lang="en-US" altLang="ko-KR" sz="1000" dirty="0" smtClean="0"/>
              <a:t> =&gt; </a:t>
            </a:r>
            <a:r>
              <a:rPr lang="ko-KR" altLang="en-US" sz="1000" dirty="0" smtClean="0"/>
              <a:t>이 경우 </a:t>
            </a:r>
            <a:r>
              <a:rPr lang="en-US" altLang="ko-KR" sz="1000" dirty="0" smtClean="0"/>
              <a:t>3</a:t>
            </a:r>
            <a:r>
              <a:rPr lang="ko-KR" altLang="en-US" sz="1000" dirty="0" smtClean="0"/>
              <a:t>으로 바로 이어짐</a:t>
            </a:r>
            <a:r>
              <a:rPr lang="en-US" altLang="ko-KR" sz="1000" dirty="0" smtClean="0"/>
              <a:t>.</a:t>
            </a:r>
            <a:endParaRPr lang="ko-KR" altLang="en-US" sz="1000" dirty="0"/>
          </a:p>
        </p:txBody>
      </p:sp>
      <p:sp>
        <p:nvSpPr>
          <p:cNvPr id="11" name="TextBox 10"/>
          <p:cNvSpPr txBox="1"/>
          <p:nvPr/>
        </p:nvSpPr>
        <p:spPr>
          <a:xfrm>
            <a:off x="241807" y="3012907"/>
            <a:ext cx="279756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예시</a:t>
            </a:r>
            <a:r>
              <a:rPr lang="en-US" altLang="ko-KR" sz="1000" dirty="0" smtClean="0"/>
              <a:t>: 1.</a:t>
            </a:r>
            <a:br>
              <a:rPr lang="en-US" altLang="ko-KR" sz="1000" dirty="0" smtClean="0"/>
            </a:br>
            <a:r>
              <a:rPr lang="ko-KR" altLang="en-US" sz="1000" dirty="0" smtClean="0"/>
              <a:t>북쪽 방향으로 진행하는데 장애물이 없는 경우</a:t>
            </a:r>
            <a:r>
              <a:rPr lang="en-US" altLang="ko-KR" sz="1000" dirty="0" smtClean="0"/>
              <a:t>.</a:t>
            </a:r>
            <a:br>
              <a:rPr lang="en-US" altLang="ko-KR" sz="1000" dirty="0" smtClean="0"/>
            </a:br>
            <a:r>
              <a:rPr lang="en-US" altLang="ko-KR" sz="1000" dirty="0" smtClean="0"/>
              <a:t>=&gt; </a:t>
            </a:r>
            <a:r>
              <a:rPr lang="ko-KR" altLang="en-US" sz="1000" dirty="0" smtClean="0"/>
              <a:t>방향 유지</a:t>
            </a:r>
            <a:endParaRPr lang="ko-KR" altLang="en-US" sz="1000" dirty="0"/>
          </a:p>
        </p:txBody>
      </p:sp>
      <p:sp>
        <p:nvSpPr>
          <p:cNvPr id="3" name="object 3"/>
          <p:cNvSpPr txBox="1"/>
          <p:nvPr/>
        </p:nvSpPr>
        <p:spPr>
          <a:xfrm>
            <a:off x="241807" y="1320164"/>
            <a:ext cx="3341116" cy="161326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Times New Roman"/>
                <a:cs typeface="Times New Roman"/>
              </a:rPr>
              <a:t>*</a:t>
            </a:r>
            <a:r>
              <a:rPr sz="1200" b="1" spc="-35" dirty="0">
                <a:latin typeface="Times New Roman"/>
                <a:cs typeface="Times New Roman"/>
              </a:rPr>
              <a:t> </a:t>
            </a:r>
            <a:r>
              <a:rPr lang="ko-KR" altLang="en-US" sz="1200" b="1" spc="-10" dirty="0" smtClean="0">
                <a:latin typeface="Times New Roman"/>
                <a:cs typeface="Times New Roman"/>
              </a:rPr>
              <a:t>기능 소개</a:t>
            </a:r>
            <a:endParaRPr sz="12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dirty="0">
                <a:latin typeface="Times New Roman"/>
                <a:cs typeface="Times New Roman"/>
              </a:rPr>
              <a:t>-</a:t>
            </a:r>
            <a:r>
              <a:rPr sz="1000" spc="-60" dirty="0">
                <a:latin typeface="Times New Roman"/>
                <a:cs typeface="Times New Roman"/>
              </a:rPr>
              <a:t> </a:t>
            </a:r>
            <a:r>
              <a:rPr lang="ko-KR" altLang="en-US" sz="1000" spc="5" dirty="0" smtClean="0">
                <a:latin typeface="Times New Roman"/>
                <a:cs typeface="Times New Roman"/>
              </a:rPr>
              <a:t>장애물에 따라 로봇의 움직임을 결정하는 알고리즘 개발</a:t>
            </a:r>
            <a:endParaRPr sz="10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0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200" b="1" dirty="0">
                <a:latin typeface="Times New Roman"/>
                <a:cs typeface="Times New Roman"/>
              </a:rPr>
              <a:t>*</a:t>
            </a:r>
            <a:r>
              <a:rPr sz="1200" b="1" spc="-50" dirty="0">
                <a:latin typeface="Times New Roman"/>
                <a:cs typeface="Times New Roman"/>
              </a:rPr>
              <a:t> </a:t>
            </a:r>
            <a:r>
              <a:rPr sz="1200" b="1" spc="-5" dirty="0">
                <a:latin typeface="Times New Roman"/>
                <a:cs typeface="Times New Roman"/>
              </a:rPr>
              <a:t>Detail</a:t>
            </a:r>
            <a:endParaRPr sz="1200" dirty="0">
              <a:latin typeface="Times New Roman"/>
              <a:cs typeface="Times New Roman"/>
            </a:endParaRPr>
          </a:p>
          <a:p>
            <a:pPr marL="12700" marR="5080">
              <a:lnSpc>
                <a:spcPct val="100000"/>
              </a:lnSpc>
              <a:spcBef>
                <a:spcPts val="10"/>
              </a:spcBef>
            </a:pPr>
            <a:r>
              <a:rPr sz="1000" dirty="0">
                <a:latin typeface="Times New Roman"/>
                <a:cs typeface="Times New Roman"/>
              </a:rPr>
              <a:t>-</a:t>
            </a:r>
            <a:r>
              <a:rPr sz="1000" spc="-60" dirty="0">
                <a:latin typeface="Times New Roman"/>
                <a:cs typeface="Times New Roman"/>
              </a:rPr>
              <a:t> </a:t>
            </a:r>
            <a:r>
              <a:rPr lang="en-US" sz="1000" spc="-60" dirty="0" smtClean="0">
                <a:latin typeface="Times New Roman"/>
                <a:cs typeface="Times New Roman"/>
              </a:rPr>
              <a:t>     RLF: </a:t>
            </a:r>
            <a:r>
              <a:rPr lang="ko-KR" altLang="en-US" sz="1000" spc="-60" dirty="0" smtClean="0">
                <a:latin typeface="Times New Roman"/>
                <a:cs typeface="Times New Roman"/>
              </a:rPr>
              <a:t>각각 현재의 진행 방향을 알려준다</a:t>
            </a:r>
            <a:r>
              <a:rPr lang="en-US" altLang="ko-KR" sz="1000" spc="-60" dirty="0" smtClean="0">
                <a:latin typeface="Times New Roman"/>
                <a:cs typeface="Times New Roman"/>
              </a:rPr>
              <a:t>. (</a:t>
            </a:r>
            <a:r>
              <a:rPr lang="ko-KR" altLang="en-US" sz="1000" spc="-60" dirty="0" err="1" smtClean="0">
                <a:latin typeface="Times New Roman"/>
                <a:cs typeface="Times New Roman"/>
              </a:rPr>
              <a:t>동서남</a:t>
            </a:r>
            <a:r>
              <a:rPr lang="ko-KR" altLang="en-US" sz="1000" spc="-60" dirty="0" smtClean="0">
                <a:latin typeface="Times New Roman"/>
                <a:cs typeface="Times New Roman"/>
              </a:rPr>
              <a:t> 순</a:t>
            </a:r>
            <a:r>
              <a:rPr lang="en-US" altLang="ko-KR" sz="1000" spc="-60" dirty="0" smtClean="0">
                <a:latin typeface="Times New Roman"/>
                <a:cs typeface="Times New Roman"/>
              </a:rPr>
              <a:t>)</a:t>
            </a:r>
          </a:p>
          <a:p>
            <a:pPr marL="184150" marR="5080" indent="-171450">
              <a:lnSpc>
                <a:spcPct val="100000"/>
              </a:lnSpc>
              <a:spcBef>
                <a:spcPts val="10"/>
              </a:spcBef>
              <a:buFontTx/>
              <a:buChar char="-"/>
            </a:pPr>
            <a:r>
              <a:rPr lang="en-US" sz="1000" spc="-60" dirty="0" smtClean="0">
                <a:latin typeface="Times New Roman"/>
                <a:cs typeface="Times New Roman"/>
              </a:rPr>
              <a:t>Go, Turn: </a:t>
            </a:r>
            <a:r>
              <a:rPr lang="ko-KR" altLang="en-US" sz="1000" spc="-60" dirty="0" smtClean="0">
                <a:latin typeface="Times New Roman"/>
                <a:cs typeface="Times New Roman"/>
              </a:rPr>
              <a:t>각각 진행방향 유지</a:t>
            </a:r>
            <a:r>
              <a:rPr lang="en-US" altLang="ko-KR" sz="1000" spc="-60" dirty="0" smtClean="0">
                <a:latin typeface="Times New Roman"/>
                <a:cs typeface="Times New Roman"/>
              </a:rPr>
              <a:t>, </a:t>
            </a:r>
            <a:r>
              <a:rPr lang="ko-KR" altLang="en-US" sz="1000" spc="-60" dirty="0" smtClean="0">
                <a:latin typeface="Times New Roman"/>
                <a:cs typeface="Times New Roman"/>
              </a:rPr>
              <a:t>회전을 뜻한다</a:t>
            </a:r>
            <a:r>
              <a:rPr lang="en-US" altLang="ko-KR" sz="1000" spc="-60" dirty="0" smtClean="0">
                <a:latin typeface="Times New Roman"/>
                <a:cs typeface="Times New Roman"/>
              </a:rPr>
              <a:t>.</a:t>
            </a:r>
          </a:p>
          <a:p>
            <a:pPr marL="184150" marR="5080" indent="-171450">
              <a:lnSpc>
                <a:spcPct val="100000"/>
              </a:lnSpc>
              <a:spcBef>
                <a:spcPts val="10"/>
              </a:spcBef>
              <a:buFontTx/>
              <a:buChar char="-"/>
            </a:pPr>
            <a:r>
              <a:rPr lang="ko-KR" altLang="en-US" sz="1000" spc="-60" dirty="0" smtClean="0">
                <a:latin typeface="Times New Roman"/>
                <a:cs typeface="Times New Roman"/>
              </a:rPr>
              <a:t>이 알고리즘으로 진행할 경우 항상 목적지에 도달할 수 있다</a:t>
            </a:r>
            <a:r>
              <a:rPr lang="en-US" altLang="ko-KR" sz="1000" spc="-60" dirty="0" smtClean="0">
                <a:latin typeface="Times New Roman"/>
                <a:cs typeface="Times New Roman"/>
              </a:rPr>
              <a:t>.</a:t>
            </a:r>
          </a:p>
          <a:p>
            <a:pPr marL="184150" marR="5080" indent="-171450">
              <a:lnSpc>
                <a:spcPct val="100000"/>
              </a:lnSpc>
              <a:spcBef>
                <a:spcPts val="10"/>
              </a:spcBef>
              <a:buFontTx/>
              <a:buChar char="-"/>
            </a:pPr>
            <a:r>
              <a:rPr lang="ko-KR" altLang="en-US" sz="1000" spc="-60" dirty="0" smtClean="0">
                <a:latin typeface="Times New Roman"/>
                <a:cs typeface="Times New Roman"/>
              </a:rPr>
              <a:t>알고리즘은 회전은 항상 </a:t>
            </a:r>
            <a:r>
              <a:rPr lang="en-US" altLang="ko-KR" sz="1000" spc="-60" dirty="0" smtClean="0">
                <a:latin typeface="Times New Roman"/>
                <a:cs typeface="Times New Roman"/>
              </a:rPr>
              <a:t>90</a:t>
            </a:r>
            <a:r>
              <a:rPr lang="ko-KR" altLang="en-US" sz="1000" spc="-60" dirty="0" smtClean="0">
                <a:latin typeface="Times New Roman"/>
                <a:cs typeface="Times New Roman"/>
              </a:rPr>
              <a:t>도 회전을 하고</a:t>
            </a:r>
            <a:r>
              <a:rPr lang="en-US" altLang="ko-KR" sz="1000" spc="-60" dirty="0" smtClean="0">
                <a:latin typeface="Times New Roman"/>
                <a:cs typeface="Times New Roman"/>
              </a:rPr>
              <a:t>, </a:t>
            </a:r>
            <a:r>
              <a:rPr lang="ko-KR" altLang="en-US" sz="1000" spc="-60" dirty="0" smtClean="0">
                <a:latin typeface="Times New Roman"/>
                <a:cs typeface="Times New Roman"/>
              </a:rPr>
              <a:t>후진은 하지 않으며</a:t>
            </a:r>
            <a:r>
              <a:rPr lang="en-US" altLang="ko-KR" sz="1000" spc="-60" dirty="0" smtClean="0">
                <a:latin typeface="Times New Roman"/>
                <a:cs typeface="Times New Roman"/>
              </a:rPr>
              <a:t>, </a:t>
            </a:r>
            <a:r>
              <a:rPr lang="ko-KR" altLang="en-US" sz="1000" spc="-60" dirty="0" smtClean="0">
                <a:latin typeface="Times New Roman"/>
                <a:cs typeface="Times New Roman"/>
              </a:rPr>
              <a:t>목표에 항상 도달할 수 있다는 것을 전제한다</a:t>
            </a:r>
            <a:r>
              <a:rPr lang="en-US" altLang="ko-KR" sz="1000" spc="-60" dirty="0" smtClean="0">
                <a:latin typeface="Times New Roman"/>
                <a:cs typeface="Times New Roman"/>
              </a:rPr>
              <a:t>.</a:t>
            </a:r>
          </a:p>
          <a:p>
            <a:pPr marL="184150" marR="5080" indent="-171450">
              <a:lnSpc>
                <a:spcPct val="100000"/>
              </a:lnSpc>
              <a:spcBef>
                <a:spcPts val="10"/>
              </a:spcBef>
              <a:buFontTx/>
              <a:buChar char="-"/>
            </a:pPr>
            <a:endParaRPr sz="10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4823" y="55879"/>
            <a:ext cx="1617777" cy="3473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P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ro</a:t>
            </a: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j</a:t>
            </a:r>
            <a:r>
              <a:rPr sz="2100" b="0" spc="-15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2100" b="0" spc="-20" dirty="0">
                <a:solidFill>
                  <a:srgbClr val="FFFFFF"/>
                </a:solidFill>
                <a:latin typeface="Arial MT"/>
                <a:cs typeface="Arial MT"/>
              </a:rPr>
              <a:t>c</a:t>
            </a:r>
            <a:r>
              <a:rPr sz="2100" b="0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2100" b="0" spc="-8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0</a:t>
            </a: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3</a:t>
            </a:r>
            <a:r>
              <a:rPr sz="2100" b="0" dirty="0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21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40284" y="2190369"/>
            <a:ext cx="2483485" cy="145937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Times New Roman"/>
                <a:cs typeface="Times New Roman"/>
              </a:rPr>
              <a:t>*</a:t>
            </a:r>
            <a:r>
              <a:rPr sz="1200" b="1" spc="-35" dirty="0">
                <a:latin typeface="Times New Roman"/>
                <a:cs typeface="Times New Roman"/>
              </a:rPr>
              <a:t> </a:t>
            </a:r>
            <a:r>
              <a:rPr lang="ko-KR" altLang="en-US" sz="1200" b="1" spc="-10" dirty="0" smtClean="0">
                <a:latin typeface="Times New Roman"/>
                <a:cs typeface="Times New Roman"/>
              </a:rPr>
              <a:t>기능 소개</a:t>
            </a:r>
            <a:endParaRPr sz="12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dirty="0">
                <a:latin typeface="Times New Roman"/>
                <a:cs typeface="Times New Roman"/>
              </a:rPr>
              <a:t>-</a:t>
            </a:r>
            <a:r>
              <a:rPr sz="1000" spc="-5" dirty="0">
                <a:latin typeface="Times New Roman"/>
                <a:cs typeface="Times New Roman"/>
              </a:rPr>
              <a:t> </a:t>
            </a:r>
            <a:r>
              <a:rPr lang="ko-KR" altLang="en-US" sz="1000" spc="-10" dirty="0" smtClean="0">
                <a:latin typeface="Times New Roman"/>
                <a:cs typeface="Times New Roman"/>
              </a:rPr>
              <a:t>모바일 디바이스와 블루투스 통신</a:t>
            </a:r>
            <a:endParaRPr sz="10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0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200" b="1" dirty="0">
                <a:latin typeface="Times New Roman"/>
                <a:cs typeface="Times New Roman"/>
              </a:rPr>
              <a:t>*</a:t>
            </a:r>
            <a:r>
              <a:rPr sz="1200" b="1" spc="-50" dirty="0">
                <a:latin typeface="Times New Roman"/>
                <a:cs typeface="Times New Roman"/>
              </a:rPr>
              <a:t> </a:t>
            </a:r>
            <a:r>
              <a:rPr lang="ko-KR" altLang="en-US" sz="1200" b="1" spc="-5" dirty="0" smtClean="0">
                <a:latin typeface="Times New Roman"/>
                <a:cs typeface="Times New Roman"/>
              </a:rPr>
              <a:t>상세 설명</a:t>
            </a:r>
            <a:endParaRPr sz="12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000" dirty="0">
                <a:latin typeface="Times New Roman"/>
                <a:cs typeface="Times New Roman"/>
              </a:rPr>
              <a:t>-</a:t>
            </a:r>
            <a:r>
              <a:rPr sz="1000" spc="-10" dirty="0">
                <a:latin typeface="Times New Roman"/>
                <a:cs typeface="Times New Roman"/>
              </a:rPr>
              <a:t> </a:t>
            </a:r>
            <a:r>
              <a:rPr lang="en-US" sz="1000" spc="-10" dirty="0" smtClean="0">
                <a:latin typeface="Times New Roman"/>
                <a:cs typeface="Times New Roman"/>
              </a:rPr>
              <a:t>   </a:t>
            </a:r>
            <a:r>
              <a:rPr lang="ko-KR" altLang="en-US" sz="1000" spc="-5" dirty="0" smtClean="0">
                <a:latin typeface="Times New Roman"/>
                <a:cs typeface="Times New Roman"/>
              </a:rPr>
              <a:t>블루투스를 사용하기 위한 설정의 추상화</a:t>
            </a:r>
            <a:endParaRPr lang="en-US" altLang="ko-KR" sz="1000" spc="-5" dirty="0" smtClean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0"/>
              </a:spcBef>
            </a:pPr>
            <a:endParaRPr lang="en-US" altLang="ko-KR" sz="1000" spc="-5" dirty="0" smtClean="0">
              <a:latin typeface="Times New Roman"/>
              <a:cs typeface="Times New Roman"/>
            </a:endParaRPr>
          </a:p>
          <a:p>
            <a:pPr marL="184150" indent="-171450">
              <a:lnSpc>
                <a:spcPct val="100000"/>
              </a:lnSpc>
              <a:spcBef>
                <a:spcPts val="10"/>
              </a:spcBef>
              <a:buFontTx/>
              <a:buChar char="-"/>
            </a:pPr>
            <a:r>
              <a:rPr lang="ko-KR" altLang="en-US" sz="1000" spc="-5" dirty="0" smtClean="0">
                <a:latin typeface="Times New Roman"/>
                <a:cs typeface="Times New Roman"/>
              </a:rPr>
              <a:t>블루투스 통신을 통해 명령이 오면 인터럽트를 일으키고 그에 따른 명령을 수행하기 위한 코드의 추상화</a:t>
            </a:r>
            <a:endParaRPr sz="1000" dirty="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40284" y="711834"/>
            <a:ext cx="11588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Times New Roman"/>
                <a:cs typeface="Times New Roman"/>
              </a:rPr>
              <a:t>Main</a:t>
            </a:r>
            <a:r>
              <a:rPr sz="1800" b="1" spc="-90" dirty="0">
                <a:latin typeface="Times New Roman"/>
                <a:cs typeface="Times New Roman"/>
              </a:rPr>
              <a:t> </a:t>
            </a:r>
            <a:r>
              <a:rPr sz="1800" b="1" spc="-35" dirty="0">
                <a:latin typeface="Times New Roman"/>
                <a:cs typeface="Times New Roman"/>
              </a:rPr>
              <a:t>Work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97278" y="711834"/>
            <a:ext cx="11277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latin typeface="Times New Roman"/>
                <a:cs typeface="Times New Roman"/>
              </a:rPr>
              <a:t>2</a:t>
            </a:r>
            <a:r>
              <a:rPr sz="1800" dirty="0">
                <a:latin typeface="Times New Roman"/>
                <a:cs typeface="Times New Roman"/>
              </a:rPr>
              <a:t>.</a:t>
            </a:r>
            <a:r>
              <a:rPr sz="1800" spc="-60" dirty="0">
                <a:latin typeface="Times New Roman"/>
                <a:cs typeface="Times New Roman"/>
              </a:rPr>
              <a:t> </a:t>
            </a:r>
            <a:r>
              <a:rPr sz="1800" spc="-30" dirty="0">
                <a:latin typeface="Times New Roman"/>
                <a:cs typeface="Times New Roman"/>
              </a:rPr>
              <a:t>B</a:t>
            </a:r>
            <a:r>
              <a:rPr sz="1800" spc="-20" dirty="0">
                <a:latin typeface="Times New Roman"/>
                <a:cs typeface="Times New Roman"/>
              </a:rPr>
              <a:t>l</a:t>
            </a:r>
            <a:r>
              <a:rPr sz="1800" spc="-15" dirty="0">
                <a:latin typeface="Times New Roman"/>
                <a:cs typeface="Times New Roman"/>
              </a:rPr>
              <a:t>u</a:t>
            </a:r>
            <a:r>
              <a:rPr sz="1800" spc="-35" dirty="0">
                <a:latin typeface="Times New Roman"/>
                <a:cs typeface="Times New Roman"/>
              </a:rPr>
              <a:t>e</a:t>
            </a:r>
            <a:r>
              <a:rPr sz="1800" spc="-20" dirty="0">
                <a:latin typeface="Times New Roman"/>
                <a:cs typeface="Times New Roman"/>
              </a:rPr>
              <a:t>t</a:t>
            </a:r>
            <a:r>
              <a:rPr sz="1800" spc="-15" dirty="0">
                <a:latin typeface="Times New Roman"/>
                <a:cs typeface="Times New Roman"/>
              </a:rPr>
              <a:t>oo</a:t>
            </a:r>
            <a:r>
              <a:rPr sz="1800" spc="-20" dirty="0">
                <a:latin typeface="Times New Roman"/>
                <a:cs typeface="Times New Roman"/>
              </a:rPr>
              <a:t>t</a:t>
            </a:r>
            <a:r>
              <a:rPr sz="1800" dirty="0">
                <a:latin typeface="Times New Roman"/>
                <a:cs typeface="Times New Roman"/>
              </a:rPr>
              <a:t>h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902000" y="711834"/>
            <a:ext cx="990600" cy="53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5480" y="711834"/>
            <a:ext cx="1973083" cy="2671209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4" name="그룹 13"/>
          <p:cNvGrpSpPr/>
          <p:nvPr/>
        </p:nvGrpSpPr>
        <p:grpSpPr>
          <a:xfrm>
            <a:off x="2871078" y="711834"/>
            <a:ext cx="4063122" cy="4301491"/>
            <a:chOff x="3048000" y="711834"/>
            <a:chExt cx="4063122" cy="4301491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48000" y="711834"/>
              <a:ext cx="4063122" cy="430149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3" name="직사각형 12"/>
            <p:cNvSpPr/>
            <p:nvPr/>
          </p:nvSpPr>
          <p:spPr>
            <a:xfrm>
              <a:off x="6196722" y="740408"/>
              <a:ext cx="914400" cy="304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4823" y="55879"/>
            <a:ext cx="1846377" cy="3473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P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ro</a:t>
            </a: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j</a:t>
            </a:r>
            <a:r>
              <a:rPr sz="2100" b="0" spc="-15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2100" b="0" spc="-20" dirty="0">
                <a:solidFill>
                  <a:srgbClr val="FFFFFF"/>
                </a:solidFill>
                <a:latin typeface="Arial MT"/>
                <a:cs typeface="Arial MT"/>
              </a:rPr>
              <a:t>c</a:t>
            </a:r>
            <a:r>
              <a:rPr sz="2100" b="0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2100" b="0" spc="-10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03.</a:t>
            </a:r>
            <a:endParaRPr sz="21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40284" y="2190369"/>
            <a:ext cx="3675830" cy="130548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 smtClean="0">
                <a:latin typeface="Times New Roman"/>
                <a:cs typeface="Times New Roman"/>
              </a:rPr>
              <a:t>*</a:t>
            </a:r>
            <a:r>
              <a:rPr lang="en-US" sz="1200" b="1" dirty="0" smtClean="0">
                <a:latin typeface="Times New Roman"/>
                <a:cs typeface="Times New Roman"/>
              </a:rPr>
              <a:t> </a:t>
            </a:r>
            <a:r>
              <a:rPr lang="ko-KR" altLang="en-US" sz="1200" b="1" dirty="0" smtClean="0">
                <a:latin typeface="Times New Roman"/>
                <a:cs typeface="Times New Roman"/>
              </a:rPr>
              <a:t>기능 소개</a:t>
            </a:r>
            <a:endParaRPr sz="12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dirty="0">
                <a:latin typeface="Times New Roman"/>
                <a:cs typeface="Times New Roman"/>
              </a:rPr>
              <a:t>-</a:t>
            </a:r>
            <a:r>
              <a:rPr sz="1000" spc="5" dirty="0">
                <a:latin typeface="Times New Roman"/>
                <a:cs typeface="Times New Roman"/>
              </a:rPr>
              <a:t> </a:t>
            </a:r>
            <a:r>
              <a:rPr lang="ko-KR" altLang="en-US" sz="1000" dirty="0" smtClean="0">
                <a:latin typeface="Times New Roman"/>
                <a:cs typeface="Times New Roman"/>
              </a:rPr>
              <a:t>실시간으로 </a:t>
            </a:r>
            <a:r>
              <a:rPr lang="en-US" altLang="ko-KR" sz="1000" dirty="0" smtClean="0">
                <a:latin typeface="Times New Roman"/>
                <a:cs typeface="Times New Roman"/>
              </a:rPr>
              <a:t>LCD </a:t>
            </a:r>
            <a:r>
              <a:rPr lang="ko-KR" altLang="en-US" sz="1000" dirty="0" smtClean="0">
                <a:latin typeface="Times New Roman"/>
                <a:cs typeface="Times New Roman"/>
              </a:rPr>
              <a:t>모니터에 장애물과 경로를 출력</a:t>
            </a:r>
            <a:endParaRPr lang="en-US" altLang="ko-KR" sz="1000" dirty="0" smtClean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endParaRPr sz="1000" dirty="0">
              <a:latin typeface="Times New Roman"/>
              <a:cs typeface="Times New Roman"/>
            </a:endParaRPr>
          </a:p>
          <a:p>
            <a:pPr marL="12700" algn="just">
              <a:lnSpc>
                <a:spcPct val="100000"/>
              </a:lnSpc>
            </a:pPr>
            <a:r>
              <a:rPr sz="1200" b="1" dirty="0">
                <a:latin typeface="Times New Roman"/>
                <a:cs typeface="Times New Roman"/>
              </a:rPr>
              <a:t>*</a:t>
            </a:r>
            <a:r>
              <a:rPr sz="1200" b="1" spc="-50" dirty="0">
                <a:latin typeface="Times New Roman"/>
                <a:cs typeface="Times New Roman"/>
              </a:rPr>
              <a:t> </a:t>
            </a:r>
            <a:r>
              <a:rPr lang="ko-KR" altLang="en-US" sz="1200" b="1" spc="-5" dirty="0" smtClean="0">
                <a:latin typeface="Times New Roman"/>
                <a:cs typeface="Times New Roman"/>
              </a:rPr>
              <a:t>상세 설명</a:t>
            </a:r>
            <a:endParaRPr sz="1200" dirty="0">
              <a:latin typeface="Times New Roman"/>
              <a:cs typeface="Times New Roman"/>
            </a:endParaRPr>
          </a:p>
          <a:p>
            <a:pPr marL="184150" marR="7620" indent="-171450" algn="just">
              <a:lnSpc>
                <a:spcPct val="100000"/>
              </a:lnSpc>
              <a:spcBef>
                <a:spcPts val="10"/>
              </a:spcBef>
              <a:buFontTx/>
              <a:buChar char="-"/>
            </a:pPr>
            <a:r>
              <a:rPr lang="ko-KR" altLang="en-US" sz="1000" dirty="0" smtClean="0">
                <a:latin typeface="Times New Roman"/>
                <a:cs typeface="Times New Roman"/>
              </a:rPr>
              <a:t>로봇의 위치를 저장할 구조체를 선언</a:t>
            </a:r>
            <a:endParaRPr lang="en-US" altLang="ko-KR" sz="1000" dirty="0" smtClean="0">
              <a:latin typeface="Times New Roman"/>
              <a:cs typeface="Times New Roman"/>
            </a:endParaRPr>
          </a:p>
          <a:p>
            <a:pPr marL="184150" marR="7620" indent="-171450" algn="just">
              <a:lnSpc>
                <a:spcPct val="100000"/>
              </a:lnSpc>
              <a:spcBef>
                <a:spcPts val="10"/>
              </a:spcBef>
              <a:buFontTx/>
              <a:buChar char="-"/>
            </a:pPr>
            <a:r>
              <a:rPr lang="ko-KR" altLang="en-US" sz="1000" dirty="0" smtClean="0">
                <a:latin typeface="Times New Roman"/>
                <a:cs typeface="Times New Roman"/>
              </a:rPr>
              <a:t>로봇의 경로는 </a:t>
            </a:r>
            <a:r>
              <a:rPr lang="en-US" altLang="ko-KR" sz="1000" dirty="0" err="1" smtClean="0">
                <a:latin typeface="Times New Roman"/>
                <a:cs typeface="Times New Roman"/>
              </a:rPr>
              <a:t>LCD_DrawCircle</a:t>
            </a:r>
            <a:r>
              <a:rPr lang="ko-KR" altLang="en-US" sz="1000" dirty="0" smtClean="0">
                <a:latin typeface="Times New Roman"/>
                <a:cs typeface="Times New Roman"/>
              </a:rPr>
              <a:t>을 통해 검은색으로 출력</a:t>
            </a:r>
            <a:endParaRPr lang="en-US" altLang="ko-KR" sz="1000" dirty="0" smtClean="0">
              <a:latin typeface="Times New Roman"/>
              <a:cs typeface="Times New Roman"/>
            </a:endParaRPr>
          </a:p>
          <a:p>
            <a:pPr marL="184150" marR="7620" indent="-171450" algn="just">
              <a:lnSpc>
                <a:spcPct val="100000"/>
              </a:lnSpc>
              <a:spcBef>
                <a:spcPts val="10"/>
              </a:spcBef>
              <a:buFontTx/>
              <a:buChar char="-"/>
            </a:pPr>
            <a:r>
              <a:rPr lang="ko-KR" altLang="en-US" sz="1000" dirty="0" smtClean="0">
                <a:latin typeface="Times New Roman"/>
                <a:cs typeface="Times New Roman"/>
              </a:rPr>
              <a:t>장애물과 경로를 다른 색으로 출력하기 위해 </a:t>
            </a:r>
            <a:r>
              <a:rPr lang="en-US" altLang="ko-KR" sz="1000" dirty="0" err="1" smtClean="0">
                <a:latin typeface="Times New Roman"/>
                <a:cs typeface="Times New Roman"/>
              </a:rPr>
              <a:t>LCD_ShowString</a:t>
            </a:r>
            <a:r>
              <a:rPr lang="en-US" altLang="ko-KR" sz="1000" dirty="0" smtClean="0">
                <a:latin typeface="Times New Roman"/>
                <a:cs typeface="Times New Roman"/>
              </a:rPr>
              <a:t> </a:t>
            </a:r>
            <a:r>
              <a:rPr lang="ko-KR" altLang="en-US" sz="1000" dirty="0" smtClean="0">
                <a:latin typeface="Times New Roman"/>
                <a:cs typeface="Times New Roman"/>
              </a:rPr>
              <a:t>함수를 통해 장애물 위치에 빨간색 선을 출력</a:t>
            </a:r>
            <a:endParaRPr lang="en-US" altLang="ko-KR" sz="1000" dirty="0" smtClean="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40284" y="668782"/>
            <a:ext cx="11588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Times New Roman"/>
                <a:cs typeface="Times New Roman"/>
              </a:rPr>
              <a:t>Main</a:t>
            </a:r>
            <a:r>
              <a:rPr sz="1800" b="1" spc="-90" dirty="0">
                <a:latin typeface="Times New Roman"/>
                <a:cs typeface="Times New Roman"/>
              </a:rPr>
              <a:t> </a:t>
            </a:r>
            <a:r>
              <a:rPr sz="1800" b="1" spc="-35" dirty="0">
                <a:latin typeface="Times New Roman"/>
                <a:cs typeface="Times New Roman"/>
              </a:rPr>
              <a:t>Work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597278" y="668782"/>
            <a:ext cx="3203322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Times New Roman"/>
                <a:cs typeface="Times New Roman"/>
              </a:rPr>
              <a:t>3.</a:t>
            </a:r>
            <a:r>
              <a:rPr sz="1800" spc="-75" dirty="0">
                <a:latin typeface="Times New Roman"/>
                <a:cs typeface="Times New Roman"/>
              </a:rPr>
              <a:t> </a:t>
            </a:r>
            <a:r>
              <a:rPr lang="ko-KR" altLang="en-US" sz="1800" spc="-25" dirty="0" smtClean="0">
                <a:latin typeface="Times New Roman"/>
                <a:cs typeface="Times New Roman"/>
              </a:rPr>
              <a:t>장애물</a:t>
            </a:r>
            <a:r>
              <a:rPr lang="ko-KR" altLang="en-US" spc="-25" dirty="0">
                <a:latin typeface="Times New Roman"/>
                <a:cs typeface="Times New Roman"/>
              </a:rPr>
              <a:t>과</a:t>
            </a:r>
            <a:r>
              <a:rPr lang="ko-KR" altLang="en-US" sz="1800" spc="-25" dirty="0" smtClean="0">
                <a:latin typeface="Times New Roman"/>
                <a:cs typeface="Times New Roman"/>
              </a:rPr>
              <a:t> 경로의 시각화</a:t>
            </a:r>
            <a:endParaRPr sz="1800" dirty="0">
              <a:latin typeface="Times New Roman"/>
              <a:cs typeface="Times New Roman"/>
            </a:endParaRPr>
          </a:p>
        </p:txBody>
      </p:sp>
      <p:pic>
        <p:nvPicPr>
          <p:cNvPr id="5122" name="Picture 2" descr="https://lh7-rt.googleusercontent.com/docsz/AD_4nXe4WRAJTv_ra18HIRSGcd87wj-Eca18YhLNcFe1mMFYi_xECJbI40mXn0c-z2BUrb4VczZuW1dubOd2S2CbY74K4M5r9hV6gkA_vUTqjf0FXT06FR7fp_Uj47wov2zkf8EoZ03moH6FP9VMU5rKcaYvTomC?key=5xY7c_Aqp975SHBjZ4fLHw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4529" y="1050925"/>
            <a:ext cx="1427456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s://lh7-rt.googleusercontent.com/docsz/AD_4nXdbc_Kyh_AbYT5VJKHAJ7okaDY848UW8J_EfWPBN0mDWYTKoFhTmmtmhUmT0K77HJMOHAzXZI3dtJH6nngtTv-j72hFNQIj2sS02RBDgxY4kF-kfr5tM7NZkKZhN3RbuHQUkQNg-cf924l1ZMy84x--7nI?key=5xY7c_Aqp975SHBjZ4fLHw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0228" y="1050925"/>
            <a:ext cx="1333571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s://lh7-rt.googleusercontent.com/docsz/AD_4nXeqdjis45hhQJFkaoar_la442rX5fR6XRQcczBwwpV0lEbWgXX_9nn24DHfkDJCF8KAOKAWICdPKKC65_JnWuaXRzouGZ64YWHcGg9NyWzRJ6GvsRdJMwERwOluAdC0_Gopif78iG-hGRwYhE28zsqebOtP?key=5xY7c_Aqp975SHBjZ4fLHw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4357" y="2994275"/>
            <a:ext cx="1447800" cy="2000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https://lh7-rt.googleusercontent.com/docsz/AD_4nXcnWrsU8_QCbRg4R8lz-ocbZNXI3qENvm4PeIk3W78Q6DlDizOSy0p1bWy4GH7LMELCFqKRGkNtRm9kE_JVjVe2ZX3uclP4MsPWV5Hj7_VV3NfXEGDJo0DIWNHJupWvLJIiOzq1JJfXbZgrZDy8aFbcGBgP?key=5xY7c_Aqp975SHBjZ4fLHw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0230" y="3016249"/>
            <a:ext cx="1333570" cy="1978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직선 화살표 연결선 11"/>
          <p:cNvCxnSpPr>
            <a:stCxn id="5122" idx="3"/>
            <a:endCxn id="5124" idx="1"/>
          </p:cNvCxnSpPr>
          <p:nvPr/>
        </p:nvCxnSpPr>
        <p:spPr>
          <a:xfrm>
            <a:off x="5781985" y="1965325"/>
            <a:ext cx="42824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>
            <a:stCxn id="5124" idx="1"/>
            <a:endCxn id="5126" idx="3"/>
          </p:cNvCxnSpPr>
          <p:nvPr/>
        </p:nvCxnSpPr>
        <p:spPr>
          <a:xfrm flipH="1">
            <a:off x="5792157" y="1965325"/>
            <a:ext cx="418071" cy="20290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>
            <a:stCxn id="5126" idx="3"/>
            <a:endCxn id="5128" idx="1"/>
          </p:cNvCxnSpPr>
          <p:nvPr/>
        </p:nvCxnSpPr>
        <p:spPr>
          <a:xfrm>
            <a:off x="5792157" y="3994401"/>
            <a:ext cx="418073" cy="109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61715" y="2400045"/>
            <a:ext cx="2014855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End</a:t>
            </a:r>
            <a:r>
              <a:rPr spc="-30" dirty="0"/>
              <a:t> </a:t>
            </a:r>
            <a:r>
              <a:rPr spc="-10" dirty="0"/>
              <a:t>of</a:t>
            </a:r>
            <a:r>
              <a:rPr spc="-35" dirty="0"/>
              <a:t> </a:t>
            </a:r>
            <a:r>
              <a:rPr spc="-10" dirty="0"/>
              <a:t>Document</a:t>
            </a:r>
          </a:p>
        </p:txBody>
      </p:sp>
      <p:sp>
        <p:nvSpPr>
          <p:cNvPr id="3" name="object 3"/>
          <p:cNvSpPr/>
          <p:nvPr/>
        </p:nvSpPr>
        <p:spPr>
          <a:xfrm>
            <a:off x="3572255" y="2773679"/>
            <a:ext cx="2002155" cy="0"/>
          </a:xfrm>
          <a:custGeom>
            <a:avLst/>
            <a:gdLst/>
            <a:ahLst/>
            <a:cxnLst/>
            <a:rect l="l" t="t" r="r" b="b"/>
            <a:pathLst>
              <a:path w="2002154">
                <a:moveTo>
                  <a:pt x="0" y="0"/>
                </a:moveTo>
                <a:lnTo>
                  <a:pt x="2001901" y="0"/>
                </a:lnTo>
              </a:path>
            </a:pathLst>
          </a:custGeom>
          <a:ln w="18288">
            <a:solidFill>
              <a:srgbClr val="67F94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4151" y="515111"/>
            <a:ext cx="2855595" cy="0"/>
          </a:xfrm>
          <a:custGeom>
            <a:avLst/>
            <a:gdLst/>
            <a:ahLst/>
            <a:cxnLst/>
            <a:rect l="l" t="t" r="r" b="b"/>
            <a:pathLst>
              <a:path w="2855595">
                <a:moveTo>
                  <a:pt x="0" y="0"/>
                </a:moveTo>
                <a:lnTo>
                  <a:pt x="2855341" y="0"/>
                </a:lnTo>
              </a:path>
            </a:pathLst>
          </a:custGeom>
          <a:ln w="36576">
            <a:solidFill>
              <a:srgbClr val="67F94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26186" y="554558"/>
            <a:ext cx="2797175" cy="1231265"/>
          </a:xfrm>
          <a:prstGeom prst="rect">
            <a:avLst/>
          </a:prstGeom>
        </p:spPr>
        <p:txBody>
          <a:bodyPr vert="horz" wrap="square" lIns="0" tIns="42544" rIns="0" bIns="0" rtlCol="0">
            <a:spAutoFit/>
          </a:bodyPr>
          <a:lstStyle/>
          <a:p>
            <a:pPr marL="12700" marR="5080">
              <a:lnSpc>
                <a:spcPts val="4680"/>
              </a:lnSpc>
              <a:spcBef>
                <a:spcPts val="334"/>
              </a:spcBef>
            </a:pPr>
            <a:r>
              <a:rPr sz="4000" spc="-130" dirty="0"/>
              <a:t>P</a:t>
            </a:r>
            <a:r>
              <a:rPr sz="4000" spc="-165" dirty="0"/>
              <a:t>O</a:t>
            </a:r>
            <a:r>
              <a:rPr sz="4000" spc="-250" dirty="0"/>
              <a:t>R</a:t>
            </a:r>
            <a:r>
              <a:rPr sz="4000" spc="-170" dirty="0"/>
              <a:t>T</a:t>
            </a:r>
            <a:r>
              <a:rPr sz="4000" spc="-95" dirty="0"/>
              <a:t>F</a:t>
            </a:r>
            <a:r>
              <a:rPr sz="4000" spc="-190" dirty="0"/>
              <a:t>O</a:t>
            </a:r>
            <a:r>
              <a:rPr sz="4000" spc="-335" dirty="0"/>
              <a:t>L</a:t>
            </a:r>
            <a:r>
              <a:rPr sz="4000" spc="-110" dirty="0"/>
              <a:t>I</a:t>
            </a:r>
            <a:r>
              <a:rPr sz="4000" spc="-60" dirty="0"/>
              <a:t>O  </a:t>
            </a:r>
            <a:r>
              <a:rPr sz="4000" spc="-145" dirty="0"/>
              <a:t>CONTENTS</a:t>
            </a:r>
            <a:endParaRPr sz="4000" dirty="0"/>
          </a:p>
        </p:txBody>
      </p:sp>
      <p:sp>
        <p:nvSpPr>
          <p:cNvPr id="4" name="object 4"/>
          <p:cNvSpPr/>
          <p:nvPr/>
        </p:nvSpPr>
        <p:spPr>
          <a:xfrm>
            <a:off x="1263396" y="3019044"/>
            <a:ext cx="7586345" cy="0"/>
          </a:xfrm>
          <a:custGeom>
            <a:avLst/>
            <a:gdLst/>
            <a:ahLst/>
            <a:cxnLst/>
            <a:rect l="l" t="t" r="r" b="b"/>
            <a:pathLst>
              <a:path w="7586345">
                <a:moveTo>
                  <a:pt x="0" y="0"/>
                </a:moveTo>
                <a:lnTo>
                  <a:pt x="7586218" y="0"/>
                </a:lnTo>
              </a:path>
            </a:pathLst>
          </a:custGeom>
          <a:ln w="9144">
            <a:solidFill>
              <a:srgbClr val="BDBDB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63396" y="3525011"/>
            <a:ext cx="7586345" cy="0"/>
          </a:xfrm>
          <a:custGeom>
            <a:avLst/>
            <a:gdLst/>
            <a:ahLst/>
            <a:cxnLst/>
            <a:rect l="l" t="t" r="r" b="b"/>
            <a:pathLst>
              <a:path w="7586345">
                <a:moveTo>
                  <a:pt x="0" y="0"/>
                </a:moveTo>
                <a:lnTo>
                  <a:pt x="7586218" y="0"/>
                </a:lnTo>
              </a:path>
            </a:pathLst>
          </a:custGeom>
          <a:ln w="9144">
            <a:solidFill>
              <a:srgbClr val="BDBDB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263396" y="4165091"/>
            <a:ext cx="7586345" cy="0"/>
          </a:xfrm>
          <a:custGeom>
            <a:avLst/>
            <a:gdLst/>
            <a:ahLst/>
            <a:cxnLst/>
            <a:rect l="l" t="t" r="r" b="b"/>
            <a:pathLst>
              <a:path w="7586345">
                <a:moveTo>
                  <a:pt x="0" y="0"/>
                </a:moveTo>
                <a:lnTo>
                  <a:pt x="7586218" y="0"/>
                </a:lnTo>
              </a:path>
            </a:pathLst>
          </a:custGeom>
          <a:ln w="9144">
            <a:solidFill>
              <a:srgbClr val="BDBDB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523491" y="2550032"/>
            <a:ext cx="3975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25" dirty="0">
                <a:solidFill>
                  <a:srgbClr val="A4A4A4"/>
                </a:solidFill>
                <a:latin typeface="Times New Roman"/>
                <a:cs typeface="Times New Roman"/>
              </a:rPr>
              <a:t>01.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800857" y="2650616"/>
            <a:ext cx="89154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Times New Roman"/>
                <a:cs typeface="Times New Roman"/>
              </a:rPr>
              <a:t>Smart</a:t>
            </a:r>
            <a:r>
              <a:rPr sz="1200" spc="-6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Factory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4386960" y="2656010"/>
            <a:ext cx="427545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en-US" sz="1200" spc="-15" dirty="0" smtClean="0">
                <a:latin typeface="Times New Roman"/>
                <a:cs typeface="Times New Roman"/>
              </a:rPr>
              <a:t>“</a:t>
            </a:r>
            <a:r>
              <a:rPr lang="ko-KR" altLang="en-US" sz="1200" spc="-15" dirty="0" smtClean="0">
                <a:latin typeface="Times New Roman"/>
                <a:cs typeface="Times New Roman"/>
              </a:rPr>
              <a:t>철강 표면 결함 검출 및 분류 </a:t>
            </a:r>
            <a:r>
              <a:rPr lang="en-US" altLang="ko-KR" sz="1200" spc="-15" dirty="0" smtClean="0">
                <a:latin typeface="Times New Roman"/>
                <a:cs typeface="Times New Roman"/>
              </a:rPr>
              <a:t>AI </a:t>
            </a:r>
            <a:r>
              <a:rPr lang="ko-KR" altLang="en-US" sz="1200" spc="-15" dirty="0" smtClean="0">
                <a:latin typeface="Times New Roman"/>
                <a:cs typeface="Times New Roman"/>
              </a:rPr>
              <a:t>모델 개발</a:t>
            </a:r>
            <a:r>
              <a:rPr lang="en-US" altLang="ko-KR" sz="1200" spc="-15" dirty="0" smtClean="0">
                <a:latin typeface="Times New Roman"/>
                <a:cs typeface="Times New Roman"/>
              </a:rPr>
              <a:t>”</a:t>
            </a:r>
            <a:endParaRPr lang="en-US" altLang="ko-KR" sz="1200" spc="-15" dirty="0" smtClean="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523491" y="3056077"/>
            <a:ext cx="39751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30" dirty="0">
                <a:solidFill>
                  <a:srgbClr val="A4A4A4"/>
                </a:solidFill>
                <a:latin typeface="Times New Roman"/>
                <a:cs typeface="Times New Roman"/>
              </a:rPr>
              <a:t>02.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902966" y="3156661"/>
            <a:ext cx="60007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30" dirty="0">
                <a:latin typeface="Times New Roman"/>
                <a:cs typeface="Times New Roman"/>
              </a:rPr>
              <a:t>N</a:t>
            </a:r>
            <a:r>
              <a:rPr sz="1200" dirty="0">
                <a:latin typeface="Times New Roman"/>
                <a:cs typeface="Times New Roman"/>
              </a:rPr>
              <a:t>o</a:t>
            </a:r>
            <a:r>
              <a:rPr sz="1200" spc="-35" dirty="0">
                <a:latin typeface="Times New Roman"/>
                <a:cs typeface="Times New Roman"/>
              </a:rPr>
              <a:t> C</a:t>
            </a:r>
            <a:r>
              <a:rPr sz="1200" spc="-20" dirty="0">
                <a:latin typeface="Times New Roman"/>
                <a:cs typeface="Times New Roman"/>
              </a:rPr>
              <a:t>r</a:t>
            </a:r>
            <a:r>
              <a:rPr sz="1200" spc="-70" dirty="0">
                <a:latin typeface="Times New Roman"/>
                <a:cs typeface="Times New Roman"/>
              </a:rPr>
              <a:t>i</a:t>
            </a:r>
            <a:r>
              <a:rPr sz="1200" spc="-75" dirty="0">
                <a:latin typeface="Times New Roman"/>
                <a:cs typeface="Times New Roman"/>
              </a:rPr>
              <a:t>m</a:t>
            </a:r>
            <a:r>
              <a:rPr sz="1200" dirty="0">
                <a:latin typeface="Times New Roman"/>
                <a:cs typeface="Times New Roman"/>
              </a:rPr>
              <a:t>e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4381880" y="3156661"/>
            <a:ext cx="260985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1200" spc="-25" dirty="0" err="1" smtClean="0">
                <a:latin typeface="Times New Roman"/>
                <a:cs typeface="Times New Roman"/>
              </a:rPr>
              <a:t>범죄율</a:t>
            </a:r>
            <a:r>
              <a:rPr lang="ko-KR" altLang="en-US" sz="1200" spc="-25" dirty="0" smtClean="0">
                <a:latin typeface="Times New Roman"/>
                <a:cs typeface="Times New Roman"/>
              </a:rPr>
              <a:t> 예측 애플리케이션 서비스</a:t>
            </a:r>
            <a:endParaRPr sz="1200" dirty="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523491" y="3629964"/>
            <a:ext cx="3975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25" dirty="0">
                <a:solidFill>
                  <a:srgbClr val="A4A4A4"/>
                </a:solidFill>
                <a:latin typeface="Times New Roman"/>
                <a:cs typeface="Times New Roman"/>
              </a:rPr>
              <a:t>03.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690876" y="3730548"/>
            <a:ext cx="11106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Times New Roman"/>
                <a:cs typeface="Times New Roman"/>
              </a:rPr>
              <a:t>Navigation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Robot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4381880" y="3639456"/>
            <a:ext cx="4083685" cy="3949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ko-KR" altLang="en-US" sz="1200" spc="-5" dirty="0" smtClean="0">
                <a:latin typeface="Times New Roman"/>
                <a:cs typeface="Times New Roman"/>
              </a:rPr>
              <a:t>블루투스 통신을 이용한 방향 안내 및 자동 주행 로봇</a:t>
            </a:r>
            <a:endParaRPr lang="en-US" altLang="ko-KR" sz="1200" spc="-5" dirty="0" smtClean="0">
              <a:latin typeface="Times New Roman"/>
              <a:cs typeface="Times New Roman"/>
            </a:endParaRPr>
          </a:p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ko-KR" altLang="en-US" sz="1200" spc="-5" dirty="0" smtClean="0">
                <a:latin typeface="Times New Roman"/>
                <a:cs typeface="Times New Roman"/>
              </a:rPr>
              <a:t>장애물과 움직인 경로를 실시간으로 모니터에 표시</a:t>
            </a:r>
            <a:endParaRPr sz="12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09600" y="576071"/>
            <a:ext cx="1576070" cy="363220"/>
          </a:xfrm>
          <a:prstGeom prst="rect">
            <a:avLst/>
          </a:prstGeom>
          <a:solidFill>
            <a:srgbClr val="3D3D3D"/>
          </a:solidFill>
        </p:spPr>
        <p:txBody>
          <a:bodyPr vert="horz" wrap="square" lIns="0" tIns="76835" rIns="0" bIns="0" rtlCol="0">
            <a:spAutoFit/>
          </a:bodyPr>
          <a:lstStyle/>
          <a:p>
            <a:pPr marL="490220">
              <a:lnSpc>
                <a:spcPct val="100000"/>
              </a:lnSpc>
              <a:spcBef>
                <a:spcPts val="605"/>
              </a:spcBef>
            </a:pPr>
            <a:r>
              <a:rPr sz="1100" b="1" dirty="0">
                <a:solidFill>
                  <a:srgbClr val="FFFFFF"/>
                </a:solidFill>
                <a:latin typeface="Arial"/>
                <a:cs typeface="Arial"/>
              </a:rPr>
              <a:t>Project</a:t>
            </a:r>
            <a:r>
              <a:rPr sz="1100" b="1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b="1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11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10311" y="984961"/>
            <a:ext cx="3315970" cy="6369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spc="-70" dirty="0"/>
              <a:t>Smart</a:t>
            </a:r>
            <a:r>
              <a:rPr sz="4000" spc="140" dirty="0"/>
              <a:t> </a:t>
            </a:r>
            <a:r>
              <a:rPr sz="4000" spc="-130" dirty="0"/>
              <a:t>Factory</a:t>
            </a:r>
            <a:endParaRPr sz="4000" dirty="0"/>
          </a:p>
        </p:txBody>
      </p:sp>
      <p:grpSp>
        <p:nvGrpSpPr>
          <p:cNvPr id="4" name="object 4"/>
          <p:cNvGrpSpPr/>
          <p:nvPr/>
        </p:nvGrpSpPr>
        <p:grpSpPr>
          <a:xfrm>
            <a:off x="5640578" y="2773679"/>
            <a:ext cx="2904724" cy="39370"/>
            <a:chOff x="6114288" y="2773679"/>
            <a:chExt cx="2588895" cy="39370"/>
          </a:xfrm>
        </p:grpSpPr>
        <p:sp>
          <p:nvSpPr>
            <p:cNvPr id="5" name="object 5"/>
            <p:cNvSpPr/>
            <p:nvPr/>
          </p:nvSpPr>
          <p:spPr>
            <a:xfrm>
              <a:off x="6149340" y="2793491"/>
              <a:ext cx="2553970" cy="0"/>
            </a:xfrm>
            <a:custGeom>
              <a:avLst/>
              <a:gdLst/>
              <a:ahLst/>
              <a:cxnLst/>
              <a:rect l="l" t="t" r="r" b="b"/>
              <a:pathLst>
                <a:path w="2553970">
                  <a:moveTo>
                    <a:pt x="0" y="0"/>
                  </a:moveTo>
                  <a:lnTo>
                    <a:pt x="2553716" y="0"/>
                  </a:lnTo>
                </a:path>
              </a:pathLst>
            </a:custGeom>
            <a:ln w="9144">
              <a:solidFill>
                <a:srgbClr val="67F94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117336" y="2776727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80">
                  <a:moveTo>
                    <a:pt x="23367" y="0"/>
                  </a:moveTo>
                  <a:lnTo>
                    <a:pt x="6730" y="0"/>
                  </a:lnTo>
                  <a:lnTo>
                    <a:pt x="0" y="6731"/>
                  </a:lnTo>
                  <a:lnTo>
                    <a:pt x="0" y="23368"/>
                  </a:lnTo>
                  <a:lnTo>
                    <a:pt x="6730" y="30098"/>
                  </a:lnTo>
                  <a:lnTo>
                    <a:pt x="23367" y="30098"/>
                  </a:lnTo>
                  <a:lnTo>
                    <a:pt x="30099" y="23368"/>
                  </a:lnTo>
                  <a:lnTo>
                    <a:pt x="30099" y="6731"/>
                  </a:lnTo>
                  <a:lnTo>
                    <a:pt x="23367" y="0"/>
                  </a:lnTo>
                  <a:close/>
                </a:path>
              </a:pathLst>
            </a:custGeom>
            <a:solidFill>
              <a:srgbClr val="67F9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118860" y="2778251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80">
                  <a:moveTo>
                    <a:pt x="0" y="14986"/>
                  </a:moveTo>
                  <a:lnTo>
                    <a:pt x="0" y="6731"/>
                  </a:lnTo>
                  <a:lnTo>
                    <a:pt x="6730" y="0"/>
                  </a:lnTo>
                  <a:lnTo>
                    <a:pt x="14986" y="0"/>
                  </a:lnTo>
                  <a:lnTo>
                    <a:pt x="23367" y="0"/>
                  </a:lnTo>
                  <a:lnTo>
                    <a:pt x="30099" y="6731"/>
                  </a:lnTo>
                  <a:lnTo>
                    <a:pt x="30099" y="14986"/>
                  </a:lnTo>
                  <a:lnTo>
                    <a:pt x="30099" y="23368"/>
                  </a:lnTo>
                  <a:lnTo>
                    <a:pt x="23367" y="30099"/>
                  </a:lnTo>
                  <a:lnTo>
                    <a:pt x="14986" y="30099"/>
                  </a:lnTo>
                  <a:lnTo>
                    <a:pt x="6730" y="30099"/>
                  </a:lnTo>
                  <a:lnTo>
                    <a:pt x="0" y="23368"/>
                  </a:lnTo>
                  <a:lnTo>
                    <a:pt x="0" y="14986"/>
                  </a:lnTo>
                  <a:close/>
                </a:path>
              </a:pathLst>
            </a:custGeom>
            <a:ln w="9144">
              <a:solidFill>
                <a:srgbClr val="67F94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3857242" y="2486760"/>
            <a:ext cx="4905758" cy="1388201"/>
          </a:xfrm>
          <a:prstGeom prst="rect">
            <a:avLst/>
          </a:prstGeom>
        </p:spPr>
        <p:txBody>
          <a:bodyPr vert="horz" wrap="square" lIns="0" tIns="150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85"/>
              </a:spcBef>
            </a:pPr>
            <a:r>
              <a:rPr sz="1800" b="1" spc="-10" dirty="0">
                <a:latin typeface="Arial" panose="020B0604020202020204" pitchFamily="34" charset="0"/>
                <a:cs typeface="Arial" panose="020B0604020202020204" pitchFamily="34" charset="0"/>
              </a:rPr>
              <a:t>About</a:t>
            </a:r>
            <a:r>
              <a:rPr sz="1800" b="1" spc="-6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800" b="1" spc="-10" dirty="0">
                <a:latin typeface="Arial" panose="020B0604020202020204" pitchFamily="34" charset="0"/>
                <a:cs typeface="Arial" panose="020B0604020202020204" pitchFamily="34" charset="0"/>
              </a:rPr>
              <a:t>project</a:t>
            </a:r>
            <a:endParaRPr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>
              <a:lnSpc>
                <a:spcPct val="100000"/>
              </a:lnSpc>
              <a:spcBef>
                <a:spcPts val="830"/>
              </a:spcBef>
            </a:pPr>
            <a:r>
              <a:rPr lang="ko-KR" altLang="en-US" sz="1400" spc="-1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철강 이미지에서 불량인 부분을 찾아내는 서비스</a:t>
            </a:r>
            <a:endParaRPr lang="en-US" sz="1400" spc="-1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>
              <a:lnSpc>
                <a:spcPct val="100000"/>
              </a:lnSpc>
              <a:spcBef>
                <a:spcPts val="830"/>
              </a:spcBef>
            </a:pPr>
            <a:r>
              <a:rPr lang="ko-KR" altLang="en-US" sz="1400" spc="-2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자체 개발한 </a:t>
            </a:r>
            <a:r>
              <a:rPr lang="en-US" altLang="ko-KR" sz="1400" spc="-2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AI, JPA </a:t>
            </a:r>
            <a:r>
              <a:rPr lang="ko-KR" altLang="en-US" sz="1400" spc="-2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및 서버</a:t>
            </a:r>
            <a:r>
              <a:rPr lang="en-US" altLang="ko-KR" sz="1400" spc="-2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ko-KR" sz="1400" spc="-2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docker</a:t>
            </a:r>
            <a:r>
              <a:rPr lang="en-US" altLang="ko-KR" sz="1400" spc="-2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), AWS ec2</a:t>
            </a:r>
            <a:r>
              <a:rPr lang="ko-KR" altLang="en-US" sz="1400" spc="-2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로 제작 및 배포함</a:t>
            </a:r>
            <a:r>
              <a:rPr lang="en-US" altLang="ko-KR" sz="1400" spc="-2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12700">
              <a:lnSpc>
                <a:spcPct val="150000"/>
              </a:lnSpc>
            </a:pPr>
            <a:r>
              <a:rPr lang="ko-KR" altLang="en-US" sz="1400" spc="-1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은상 수상</a:t>
            </a:r>
            <a:r>
              <a:rPr lang="en-US" altLang="ko-KR" sz="1400" spc="-1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(52</a:t>
            </a:r>
            <a:r>
              <a:rPr lang="ko-KR" altLang="en-US" sz="1400" spc="-1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개 팀 중</a:t>
            </a:r>
            <a:r>
              <a:rPr lang="en-US" altLang="ko-KR" sz="1400" spc="-1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7014" y="55879"/>
            <a:ext cx="1605585" cy="3473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00" b="0" spc="5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Project</a:t>
            </a:r>
            <a:r>
              <a:rPr sz="2100" b="0" spc="-95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100" b="0" spc="-20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01.</a:t>
            </a:r>
            <a:endParaRPr sz="2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8566412"/>
              </p:ext>
            </p:extLst>
          </p:nvPr>
        </p:nvGraphicFramePr>
        <p:xfrm>
          <a:off x="4266501" y="974725"/>
          <a:ext cx="4507865" cy="400815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471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60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8135"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sz="1050" b="1" dirty="0">
                          <a:latin typeface="+mj-lt"/>
                          <a:cs typeface="Times New Roman"/>
                        </a:rPr>
                        <a:t>Wo</a:t>
                      </a:r>
                      <a:r>
                        <a:rPr sz="1050" b="1" spc="10" dirty="0">
                          <a:latin typeface="+mj-lt"/>
                          <a:cs typeface="Times New Roman"/>
                        </a:rPr>
                        <a:t>r</a:t>
                      </a:r>
                      <a:r>
                        <a:rPr sz="1050" b="1" dirty="0">
                          <a:latin typeface="+mj-lt"/>
                          <a:cs typeface="Times New Roman"/>
                        </a:rPr>
                        <a:t>k</a:t>
                      </a:r>
                      <a:r>
                        <a:rPr sz="1050" b="1" spc="-105" dirty="0"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1050" b="1" spc="-15" dirty="0">
                          <a:latin typeface="+mj-lt"/>
                          <a:cs typeface="Times New Roman"/>
                        </a:rPr>
                        <a:t>p</a:t>
                      </a:r>
                      <a:r>
                        <a:rPr sz="1050" b="1" spc="10" dirty="0">
                          <a:latin typeface="+mj-lt"/>
                          <a:cs typeface="Times New Roman"/>
                        </a:rPr>
                        <a:t>er</a:t>
                      </a:r>
                      <a:r>
                        <a:rPr sz="1050" b="1" spc="-10" dirty="0">
                          <a:latin typeface="+mj-lt"/>
                          <a:cs typeface="Times New Roman"/>
                        </a:rPr>
                        <a:t>i</a:t>
                      </a:r>
                      <a:r>
                        <a:rPr sz="1050" b="1" dirty="0">
                          <a:latin typeface="+mj-lt"/>
                          <a:cs typeface="Times New Roman"/>
                        </a:rPr>
                        <a:t>od</a:t>
                      </a:r>
                      <a:endParaRPr sz="1050">
                        <a:latin typeface="+mj-lt"/>
                        <a:cs typeface="Times New Roman"/>
                      </a:endParaRPr>
                    </a:p>
                  </a:txBody>
                  <a:tcPr marL="0" marR="0" marT="68580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995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sz="105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2023.</a:t>
                      </a:r>
                      <a:r>
                        <a:rPr sz="1050" spc="-3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04</a:t>
                      </a:r>
                      <a:r>
                        <a:rPr sz="1050" spc="-3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~</a:t>
                      </a:r>
                      <a:r>
                        <a:rPr sz="1050" spc="-2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2023.</a:t>
                      </a:r>
                      <a:r>
                        <a:rPr sz="1050" spc="-3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11</a:t>
                      </a:r>
                      <a:r>
                        <a:rPr sz="1050" spc="-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1050" spc="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(7</a:t>
                      </a:r>
                      <a:r>
                        <a:rPr sz="1050" spc="-6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개월</a:t>
                      </a:r>
                      <a:r>
                        <a:rPr sz="1050" spc="-1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)</a:t>
                      </a:r>
                      <a:endParaRPr sz="1050" dirty="0">
                        <a:solidFill>
                          <a:schemeClr val="tx1"/>
                        </a:solidFill>
                        <a:latin typeface="+mj-lt"/>
                        <a:cs typeface="Times New Roman"/>
                      </a:endParaRPr>
                    </a:p>
                  </a:txBody>
                  <a:tcPr marL="0" marR="0" marT="68580" marB="0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3860"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885"/>
                        </a:spcBef>
                      </a:pPr>
                      <a:r>
                        <a:rPr sz="1050" b="1" spc="-5" dirty="0">
                          <a:latin typeface="+mj-lt"/>
                          <a:cs typeface="Times New Roman"/>
                        </a:rPr>
                        <a:t>Members</a:t>
                      </a:r>
                      <a:endParaRPr sz="1050">
                        <a:latin typeface="+mj-lt"/>
                        <a:cs typeface="Times New Roman"/>
                      </a:endParaRPr>
                    </a:p>
                  </a:txBody>
                  <a:tcPr marL="0" marR="0" marT="112395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995">
                        <a:lnSpc>
                          <a:spcPct val="100000"/>
                        </a:lnSpc>
                        <a:spcBef>
                          <a:spcPts val="885"/>
                        </a:spcBef>
                      </a:pP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총 </a:t>
                      </a:r>
                      <a:r>
                        <a:rPr lang="en-US" altLang="ko-KR" sz="1050" spc="-1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3</a:t>
                      </a: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명</a:t>
                      </a:r>
                      <a:r>
                        <a:rPr sz="1050" spc="35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(100%</a:t>
                      </a:r>
                      <a:r>
                        <a:rPr sz="1050" spc="-3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lang="ko-KR" altLang="en-US" sz="1050" spc="-15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기여</a:t>
                      </a:r>
                      <a:r>
                        <a:rPr sz="1050" spc="55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1050" spc="-15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for</a:t>
                      </a:r>
                      <a:r>
                        <a:rPr lang="ko-KR" altLang="en-US" sz="105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FE, BE</a:t>
                      </a:r>
                      <a:r>
                        <a:rPr sz="1050" spc="-2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)</a:t>
                      </a:r>
                      <a:endParaRPr sz="1050" dirty="0">
                        <a:solidFill>
                          <a:schemeClr val="tx1"/>
                        </a:solidFill>
                        <a:latin typeface="+mj-lt"/>
                        <a:cs typeface="Times New Roman"/>
                      </a:endParaRPr>
                    </a:p>
                  </a:txBody>
                  <a:tcPr marL="0" marR="0" marT="112395" marB="0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071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600" dirty="0">
                        <a:latin typeface="+mj-lt"/>
                        <a:cs typeface="Times New Roman"/>
                      </a:endParaRPr>
                    </a:p>
                    <a:p>
                      <a:pPr marL="5715" algn="ctr">
                        <a:lnSpc>
                          <a:spcPct val="100000"/>
                        </a:lnSpc>
                      </a:pPr>
                      <a:r>
                        <a:rPr sz="1050" b="1" spc="-10" dirty="0">
                          <a:latin typeface="+mj-lt"/>
                          <a:cs typeface="Times New Roman"/>
                        </a:rPr>
                        <a:t>Objective</a:t>
                      </a:r>
                      <a:endParaRPr sz="1050" dirty="0">
                        <a:latin typeface="+mj-lt"/>
                        <a:cs typeface="Times New Roman"/>
                      </a:endParaRPr>
                    </a:p>
                  </a:txBody>
                  <a:tcPr marL="0" marR="0" marT="5080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050" dirty="0">
                        <a:solidFill>
                          <a:schemeClr val="tx1"/>
                        </a:solidFill>
                        <a:latin typeface="+mj-lt"/>
                        <a:cs typeface="Times New Roman"/>
                      </a:endParaRPr>
                    </a:p>
                    <a:p>
                      <a:pPr marL="86995">
                        <a:lnSpc>
                          <a:spcPts val="1255"/>
                        </a:lnSpc>
                      </a:pPr>
                      <a:r>
                        <a:rPr lang="ko-KR" altLang="en-US" sz="1050" b="0" spc="-1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데이터의 불균형을 해결</a:t>
                      </a: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하는 </a:t>
                      </a:r>
                      <a:r>
                        <a:rPr lang="en-US" altLang="ko-KR" sz="1050" spc="-1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AI </a:t>
                      </a: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모델을 개발하고 </a:t>
                      </a:r>
                      <a:endParaRPr lang="en-US" altLang="ko-KR" sz="1050" spc="-10" dirty="0" smtClean="0">
                        <a:solidFill>
                          <a:schemeClr val="tx1"/>
                        </a:solidFill>
                        <a:latin typeface="+mj-lt"/>
                        <a:cs typeface="Times New Roman"/>
                      </a:endParaRPr>
                    </a:p>
                    <a:p>
                      <a:pPr marL="86995">
                        <a:lnSpc>
                          <a:spcPts val="1255"/>
                        </a:lnSpc>
                      </a:pP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이미지 데이터를 저장</a:t>
                      </a:r>
                      <a:r>
                        <a:rPr lang="en-US" altLang="ko-KR" sz="1050" spc="-1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, </a:t>
                      </a: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관리할 </a:t>
                      </a:r>
                      <a:r>
                        <a:rPr lang="en-US" altLang="ko-KR" sz="1050" spc="-1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APP</a:t>
                      </a: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과 서버의 개발</a:t>
                      </a:r>
                      <a:endParaRPr sz="1050" dirty="0">
                        <a:solidFill>
                          <a:schemeClr val="tx1"/>
                        </a:solidFill>
                        <a:latin typeface="+mj-lt"/>
                        <a:cs typeface="Times New Roman"/>
                      </a:endParaRPr>
                    </a:p>
                  </a:txBody>
                  <a:tcPr marL="0" marR="0" marT="5080" marB="0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54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300">
                        <a:latin typeface="+mj-lt"/>
                        <a:cs typeface="Times New Roman"/>
                      </a:endParaRPr>
                    </a:p>
                    <a:p>
                      <a:pPr marL="3175" algn="ctr">
                        <a:lnSpc>
                          <a:spcPct val="100000"/>
                        </a:lnSpc>
                      </a:pPr>
                      <a:r>
                        <a:rPr sz="1050" b="1" spc="-5" dirty="0">
                          <a:latin typeface="+mj-lt"/>
                          <a:cs typeface="Times New Roman"/>
                        </a:rPr>
                        <a:t>Content</a:t>
                      </a:r>
                      <a:endParaRPr sz="1050">
                        <a:latin typeface="+mj-lt"/>
                        <a:cs typeface="Times New Roman"/>
                      </a:endParaRPr>
                    </a:p>
                  </a:txBody>
                  <a:tcPr marL="0" marR="0" marT="1905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995" algn="l">
                        <a:lnSpc>
                          <a:spcPct val="100000"/>
                        </a:lnSpc>
                      </a:pPr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AI </a:t>
                      </a:r>
                      <a:r>
                        <a:rPr lang="ko-KR" altLang="en-US" sz="105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모델 개발</a:t>
                      </a:r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, User Interface</a:t>
                      </a:r>
                      <a:r>
                        <a:rPr lang="en-US" altLang="ko-KR" sz="1050" baseline="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lang="ko-KR" altLang="en-US" sz="1050" baseline="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개발</a:t>
                      </a:r>
                      <a:endParaRPr lang="en-US" altLang="ko-KR" sz="1050" baseline="0" dirty="0" smtClean="0">
                        <a:solidFill>
                          <a:schemeClr val="tx1"/>
                        </a:solidFill>
                        <a:latin typeface="+mj-lt"/>
                        <a:cs typeface="Times New Roman"/>
                      </a:endParaRPr>
                    </a:p>
                    <a:p>
                      <a:pPr marL="86995" algn="l">
                        <a:lnSpc>
                          <a:spcPct val="100000"/>
                        </a:lnSpc>
                      </a:pPr>
                      <a:r>
                        <a:rPr lang="en-US" altLang="ko-KR" sz="1050" baseline="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JPA </a:t>
                      </a:r>
                      <a:r>
                        <a:rPr lang="ko-KR" altLang="en-US" sz="1050" baseline="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개발</a:t>
                      </a:r>
                      <a:r>
                        <a:rPr lang="en-US" altLang="ko-KR" sz="1050" baseline="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, </a:t>
                      </a:r>
                      <a:r>
                        <a:rPr lang="ko-KR" altLang="en-US" sz="1050" baseline="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서버 구축</a:t>
                      </a:r>
                      <a:r>
                        <a:rPr lang="en-US" altLang="ko-KR" sz="1050" baseline="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, AWS</a:t>
                      </a:r>
                      <a:r>
                        <a:rPr lang="ko-KR" altLang="en-US" sz="1050" baseline="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의 </a:t>
                      </a:r>
                      <a:r>
                        <a:rPr lang="en-US" altLang="ko-KR" sz="1050" baseline="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RDS</a:t>
                      </a:r>
                      <a:r>
                        <a:rPr lang="ko-KR" altLang="en-US" sz="1050" baseline="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로 전송 및 저장</a:t>
                      </a:r>
                      <a:endParaRPr sz="1050" dirty="0">
                        <a:solidFill>
                          <a:schemeClr val="tx1"/>
                        </a:solidFill>
                        <a:latin typeface="+mj-lt"/>
                        <a:cs typeface="Times New Roman"/>
                      </a:endParaRPr>
                    </a:p>
                  </a:txBody>
                  <a:tcPr marL="0" marR="0" marT="1905" marB="0" anchor="ctr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1098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 dirty="0">
                        <a:latin typeface="+mj-lt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100" dirty="0">
                        <a:latin typeface="+mj-lt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500" dirty="0">
                        <a:latin typeface="+mj-lt"/>
                        <a:cs typeface="Times New Roman"/>
                      </a:endParaRPr>
                    </a:p>
                    <a:p>
                      <a:pPr marL="5080" algn="ctr">
                        <a:lnSpc>
                          <a:spcPct val="100000"/>
                        </a:lnSpc>
                      </a:pPr>
                      <a:r>
                        <a:rPr sz="1050" b="1" dirty="0">
                          <a:latin typeface="+mj-lt"/>
                          <a:cs typeface="Times New Roman"/>
                        </a:rPr>
                        <a:t>D</a:t>
                      </a:r>
                      <a:r>
                        <a:rPr sz="1050" b="1" spc="5" dirty="0">
                          <a:latin typeface="+mj-lt"/>
                          <a:cs typeface="Times New Roman"/>
                        </a:rPr>
                        <a:t>et</a:t>
                      </a:r>
                      <a:r>
                        <a:rPr sz="1050" b="1" dirty="0">
                          <a:latin typeface="+mj-lt"/>
                          <a:cs typeface="Times New Roman"/>
                        </a:rPr>
                        <a:t>a</a:t>
                      </a:r>
                      <a:r>
                        <a:rPr sz="1050" b="1" spc="-10" dirty="0">
                          <a:latin typeface="+mj-lt"/>
                          <a:cs typeface="Times New Roman"/>
                        </a:rPr>
                        <a:t>i</a:t>
                      </a:r>
                      <a:r>
                        <a:rPr sz="1050" b="1" dirty="0">
                          <a:latin typeface="+mj-lt"/>
                          <a:cs typeface="Times New Roman"/>
                        </a:rPr>
                        <a:t>l</a:t>
                      </a:r>
                      <a:r>
                        <a:rPr sz="1050" b="1" spc="-75" dirty="0"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1050" b="1" spc="5" dirty="0">
                          <a:latin typeface="+mj-lt"/>
                          <a:cs typeface="Times New Roman"/>
                        </a:rPr>
                        <a:t>r</a:t>
                      </a:r>
                      <a:r>
                        <a:rPr sz="1050" b="1" dirty="0">
                          <a:latin typeface="+mj-lt"/>
                          <a:cs typeface="Times New Roman"/>
                        </a:rPr>
                        <a:t>o</a:t>
                      </a:r>
                      <a:r>
                        <a:rPr sz="1050" b="1" spc="-10" dirty="0">
                          <a:latin typeface="+mj-lt"/>
                          <a:cs typeface="Times New Roman"/>
                        </a:rPr>
                        <a:t>l</a:t>
                      </a:r>
                      <a:r>
                        <a:rPr sz="1050" b="1" spc="5" dirty="0">
                          <a:latin typeface="+mj-lt"/>
                          <a:cs typeface="Times New Roman"/>
                        </a:rPr>
                        <a:t>e</a:t>
                      </a:r>
                      <a:r>
                        <a:rPr sz="1050" b="1" dirty="0">
                          <a:latin typeface="+mj-lt"/>
                          <a:cs typeface="Times New Roman"/>
                        </a:rPr>
                        <a:t>s</a:t>
                      </a:r>
                      <a:endParaRPr sz="1050" dirty="0">
                        <a:latin typeface="+mj-lt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5595" marR="408305" indent="-289560">
                        <a:lnSpc>
                          <a:spcPct val="101000"/>
                        </a:lnSpc>
                        <a:spcBef>
                          <a:spcPts val="275"/>
                        </a:spcBef>
                        <a:buAutoNum type="arabicParenR"/>
                        <a:tabLst>
                          <a:tab pos="315595" algn="l"/>
                          <a:tab pos="316230" algn="l"/>
                        </a:tabLst>
                      </a:pPr>
                      <a:r>
                        <a:rPr lang="en-US" sz="1050" spc="-15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Flutter</a:t>
                      </a:r>
                      <a:r>
                        <a:rPr lang="ko-KR" altLang="en-US" sz="1050" spc="-15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와 </a:t>
                      </a:r>
                      <a:r>
                        <a:rPr lang="en-US" altLang="ko-KR" sz="1050" spc="-15" dirty="0" err="1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Figma</a:t>
                      </a:r>
                      <a:r>
                        <a:rPr lang="ko-KR" altLang="en-US" sz="1050" spc="-15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를 이용한 </a:t>
                      </a:r>
                      <a:r>
                        <a:rPr lang="en-US" altLang="ko-KR" sz="1050" spc="-15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UI/UX </a:t>
                      </a:r>
                      <a:r>
                        <a:rPr lang="ko-KR" altLang="en-US" sz="1050" spc="-15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계획 및 개발</a:t>
                      </a:r>
                      <a:endParaRPr sz="1050" dirty="0">
                        <a:solidFill>
                          <a:schemeClr val="tx1"/>
                        </a:solidFill>
                        <a:latin typeface="+mj-lt"/>
                        <a:cs typeface="Times New Roman"/>
                      </a:endParaRPr>
                    </a:p>
                    <a:p>
                      <a:pPr marL="315595" indent="-290195">
                        <a:lnSpc>
                          <a:spcPts val="1250"/>
                        </a:lnSpc>
                        <a:buAutoNum type="arabicParenR"/>
                        <a:tabLst>
                          <a:tab pos="315595" algn="l"/>
                          <a:tab pos="316230" algn="l"/>
                        </a:tabLst>
                      </a:pPr>
                      <a:r>
                        <a:rPr lang="en-US" sz="105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BE</a:t>
                      </a:r>
                      <a:r>
                        <a:rPr lang="ko-KR" altLang="en-US" sz="105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개발과 </a:t>
                      </a:r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AWS</a:t>
                      </a:r>
                      <a:r>
                        <a:rPr lang="ko-KR" altLang="en-US" sz="105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와 </a:t>
                      </a:r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JPA</a:t>
                      </a:r>
                      <a:r>
                        <a:rPr lang="ko-KR" altLang="en-US" sz="105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를 이용한 </a:t>
                      </a:r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DB</a:t>
                      </a:r>
                      <a:r>
                        <a:rPr lang="ko-KR" altLang="en-US" sz="105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서버 구축</a:t>
                      </a:r>
                      <a:endParaRPr sz="1050" dirty="0">
                        <a:solidFill>
                          <a:schemeClr val="tx1"/>
                        </a:solidFill>
                        <a:latin typeface="+mj-lt"/>
                        <a:cs typeface="Times New Roman"/>
                      </a:endParaRPr>
                    </a:p>
                    <a:p>
                      <a:pPr marL="315595" indent="-290195">
                        <a:lnSpc>
                          <a:spcPts val="1255"/>
                        </a:lnSpc>
                        <a:buAutoNum type="arabicParenR" startAt="3"/>
                        <a:tabLst>
                          <a:tab pos="315595" algn="l"/>
                          <a:tab pos="316230" algn="l"/>
                        </a:tabLst>
                      </a:pPr>
                      <a:r>
                        <a:rPr lang="en-US" sz="1050" spc="-15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AI</a:t>
                      </a:r>
                      <a:r>
                        <a:rPr lang="ko-KR" altLang="en-US" sz="1050" spc="-15" baseline="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 모델의 성능을 위한 이미지 전처리 </a:t>
                      </a:r>
                      <a:r>
                        <a:rPr lang="en-US" altLang="ko-KR" sz="1050" spc="-15" baseline="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APP </a:t>
                      </a:r>
                      <a:r>
                        <a:rPr lang="ko-KR" altLang="en-US" sz="1050" spc="-15" baseline="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개발</a:t>
                      </a:r>
                      <a:endParaRPr lang="en-US" altLang="ko-KR" sz="1050" spc="-15" baseline="0" dirty="0" smtClean="0">
                        <a:solidFill>
                          <a:schemeClr val="tx1"/>
                        </a:solidFill>
                        <a:latin typeface="+mj-lt"/>
                        <a:cs typeface="Times New Roman"/>
                      </a:endParaRPr>
                    </a:p>
                    <a:p>
                      <a:pPr marL="315595" indent="-290195">
                        <a:lnSpc>
                          <a:spcPts val="1255"/>
                        </a:lnSpc>
                        <a:buAutoNum type="arabicParenR" startAt="3"/>
                        <a:tabLst>
                          <a:tab pos="315595" algn="l"/>
                          <a:tab pos="316230" algn="l"/>
                        </a:tabLst>
                      </a:pPr>
                      <a:r>
                        <a:rPr lang="en-US" sz="1050" spc="-15" baseline="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AWS </a:t>
                      </a:r>
                      <a:r>
                        <a:rPr lang="en-US" altLang="ko-KR" sz="1050" spc="-10" dirty="0" err="1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elasticbeanstalk</a:t>
                      </a: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을 이용한</a:t>
                      </a:r>
                      <a:r>
                        <a:rPr lang="en-US" sz="1050" spc="-15" baseline="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 CI/CD </a:t>
                      </a:r>
                      <a:r>
                        <a:rPr lang="ko-KR" altLang="en-US" sz="1050" spc="-15" baseline="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구축</a:t>
                      </a:r>
                      <a:endParaRPr sz="1050" dirty="0">
                        <a:solidFill>
                          <a:schemeClr val="tx1"/>
                        </a:solidFill>
                        <a:latin typeface="+mj-lt"/>
                        <a:cs typeface="Times New Roman"/>
                      </a:endParaRPr>
                    </a:p>
                  </a:txBody>
                  <a:tcPr marL="0" marR="0" marT="34925" marB="0" anchor="ctr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0865">
                <a:tc>
                  <a:txBody>
                    <a:bodyPr/>
                    <a:lstStyle/>
                    <a:p>
                      <a:pPr marL="163195" marR="157480" indent="63500">
                        <a:lnSpc>
                          <a:spcPct val="100099"/>
                        </a:lnSpc>
                        <a:spcBef>
                          <a:spcPts val="290"/>
                        </a:spcBef>
                      </a:pPr>
                      <a:r>
                        <a:rPr sz="1050" b="1" spc="-5" dirty="0">
                          <a:latin typeface="+mj-lt"/>
                          <a:cs typeface="Times New Roman"/>
                        </a:rPr>
                        <a:t>Language, </a:t>
                      </a:r>
                      <a:r>
                        <a:rPr sz="1050" b="1" dirty="0"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1050" b="1" spc="-15" dirty="0">
                          <a:latin typeface="+mj-lt"/>
                          <a:cs typeface="Times New Roman"/>
                        </a:rPr>
                        <a:t>d</a:t>
                      </a:r>
                      <a:r>
                        <a:rPr sz="1050" b="1" spc="5" dirty="0">
                          <a:latin typeface="+mj-lt"/>
                          <a:cs typeface="Times New Roman"/>
                        </a:rPr>
                        <a:t>e</a:t>
                      </a:r>
                      <a:r>
                        <a:rPr sz="1050" b="1" dirty="0">
                          <a:latin typeface="+mj-lt"/>
                          <a:cs typeface="Times New Roman"/>
                        </a:rPr>
                        <a:t>v</a:t>
                      </a:r>
                      <a:r>
                        <a:rPr sz="1050" b="1" spc="5" dirty="0">
                          <a:latin typeface="+mj-lt"/>
                          <a:cs typeface="Times New Roman"/>
                        </a:rPr>
                        <a:t>e</a:t>
                      </a:r>
                      <a:r>
                        <a:rPr sz="1050" b="1" spc="-10" dirty="0">
                          <a:latin typeface="+mj-lt"/>
                          <a:cs typeface="Times New Roman"/>
                        </a:rPr>
                        <a:t>l</a:t>
                      </a:r>
                      <a:r>
                        <a:rPr sz="1050" b="1" spc="-30" dirty="0">
                          <a:latin typeface="+mj-lt"/>
                          <a:cs typeface="Times New Roman"/>
                        </a:rPr>
                        <a:t>o</a:t>
                      </a:r>
                      <a:r>
                        <a:rPr sz="1050" b="1" spc="-15" dirty="0">
                          <a:latin typeface="+mj-lt"/>
                          <a:cs typeface="Times New Roman"/>
                        </a:rPr>
                        <a:t>p</a:t>
                      </a:r>
                      <a:r>
                        <a:rPr sz="1050" b="1" spc="-20" dirty="0">
                          <a:latin typeface="+mj-lt"/>
                          <a:cs typeface="Times New Roman"/>
                        </a:rPr>
                        <a:t>m</a:t>
                      </a:r>
                      <a:r>
                        <a:rPr sz="1050" b="1" spc="-15" dirty="0">
                          <a:latin typeface="+mj-lt"/>
                          <a:cs typeface="Times New Roman"/>
                        </a:rPr>
                        <a:t>e</a:t>
                      </a:r>
                      <a:r>
                        <a:rPr sz="1050" b="1" spc="-40" dirty="0">
                          <a:latin typeface="+mj-lt"/>
                          <a:cs typeface="Times New Roman"/>
                        </a:rPr>
                        <a:t>n</a:t>
                      </a:r>
                      <a:r>
                        <a:rPr sz="1050" b="1" dirty="0">
                          <a:latin typeface="+mj-lt"/>
                          <a:cs typeface="Times New Roman"/>
                        </a:rPr>
                        <a:t>t  </a:t>
                      </a:r>
                      <a:r>
                        <a:rPr sz="1050" b="1" spc="10" dirty="0">
                          <a:latin typeface="+mj-lt"/>
                          <a:cs typeface="Times New Roman"/>
                        </a:rPr>
                        <a:t>e</a:t>
                      </a:r>
                      <a:r>
                        <a:rPr sz="1050" b="1" spc="-35" dirty="0">
                          <a:latin typeface="+mj-lt"/>
                          <a:cs typeface="Times New Roman"/>
                        </a:rPr>
                        <a:t>n</a:t>
                      </a:r>
                      <a:r>
                        <a:rPr sz="1050" b="1" dirty="0">
                          <a:latin typeface="+mj-lt"/>
                          <a:cs typeface="Times New Roman"/>
                        </a:rPr>
                        <a:t>v</a:t>
                      </a:r>
                      <a:r>
                        <a:rPr sz="1050" b="1" spc="-10" dirty="0">
                          <a:latin typeface="+mj-lt"/>
                          <a:cs typeface="Times New Roman"/>
                        </a:rPr>
                        <a:t>i</a:t>
                      </a:r>
                      <a:r>
                        <a:rPr sz="1050" b="1" spc="10" dirty="0">
                          <a:latin typeface="+mj-lt"/>
                          <a:cs typeface="Times New Roman"/>
                        </a:rPr>
                        <a:t>r</a:t>
                      </a:r>
                      <a:r>
                        <a:rPr sz="1050" b="1" dirty="0">
                          <a:latin typeface="+mj-lt"/>
                          <a:cs typeface="Times New Roman"/>
                        </a:rPr>
                        <a:t>o</a:t>
                      </a:r>
                      <a:r>
                        <a:rPr sz="1050" b="1" spc="-35" dirty="0">
                          <a:latin typeface="+mj-lt"/>
                          <a:cs typeface="Times New Roman"/>
                        </a:rPr>
                        <a:t>n</a:t>
                      </a:r>
                      <a:r>
                        <a:rPr sz="1050" b="1" spc="-20" dirty="0">
                          <a:latin typeface="+mj-lt"/>
                          <a:cs typeface="Times New Roman"/>
                        </a:rPr>
                        <a:t>m</a:t>
                      </a:r>
                      <a:r>
                        <a:rPr sz="1050" b="1" spc="10" dirty="0">
                          <a:latin typeface="+mj-lt"/>
                          <a:cs typeface="Times New Roman"/>
                        </a:rPr>
                        <a:t>e</a:t>
                      </a:r>
                      <a:r>
                        <a:rPr sz="1050" b="1" spc="-35" dirty="0">
                          <a:latin typeface="+mj-lt"/>
                          <a:cs typeface="Times New Roman"/>
                        </a:rPr>
                        <a:t>n</a:t>
                      </a:r>
                      <a:r>
                        <a:rPr sz="1050" b="1" dirty="0">
                          <a:latin typeface="+mj-lt"/>
                          <a:cs typeface="Times New Roman"/>
                        </a:rPr>
                        <a:t>t</a:t>
                      </a:r>
                      <a:endParaRPr sz="1050">
                        <a:latin typeface="+mj-lt"/>
                        <a:cs typeface="Times New Roman"/>
                      </a:endParaRPr>
                    </a:p>
                  </a:txBody>
                  <a:tcPr marL="0" marR="0" marT="36830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995" marR="252729">
                        <a:lnSpc>
                          <a:spcPct val="101000"/>
                        </a:lnSpc>
                        <a:spcBef>
                          <a:spcPts val="910"/>
                        </a:spcBef>
                      </a:pPr>
                      <a:r>
                        <a:rPr sz="1050" spc="-1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F</a:t>
                      </a:r>
                      <a:r>
                        <a:rPr sz="1050" spc="-1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l</a:t>
                      </a:r>
                      <a:r>
                        <a:rPr sz="1050" spc="-2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u</a:t>
                      </a:r>
                      <a:r>
                        <a:rPr sz="1050" spc="-1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tt</a:t>
                      </a:r>
                      <a:r>
                        <a:rPr sz="1050" spc="-1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e</a:t>
                      </a:r>
                      <a:r>
                        <a:rPr sz="1050" spc="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r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,</a:t>
                      </a:r>
                      <a:r>
                        <a:rPr sz="1050" spc="-2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1050" spc="-2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d</a:t>
                      </a:r>
                      <a:r>
                        <a:rPr sz="1050" spc="1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a</a:t>
                      </a:r>
                      <a:r>
                        <a:rPr sz="1050" spc="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r</a:t>
                      </a:r>
                      <a:r>
                        <a:rPr sz="1050" spc="-1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t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,</a:t>
                      </a:r>
                      <a:r>
                        <a:rPr sz="1050" spc="-7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1050" spc="-2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A</a:t>
                      </a:r>
                      <a:r>
                        <a:rPr sz="1050" spc="1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W</a:t>
                      </a:r>
                      <a:r>
                        <a:rPr sz="1050" spc="-1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S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,</a:t>
                      </a:r>
                      <a:r>
                        <a:rPr sz="1050" spc="-7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1050" spc="-1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e</a:t>
                      </a:r>
                      <a:r>
                        <a:rPr sz="1050" spc="-1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l</a:t>
                      </a:r>
                      <a:r>
                        <a:rPr sz="1050" spc="1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a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s</a:t>
                      </a:r>
                      <a:r>
                        <a:rPr sz="1050" spc="-1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ti</a:t>
                      </a:r>
                      <a:r>
                        <a:rPr sz="1050" spc="-1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c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b</a:t>
                      </a:r>
                      <a:r>
                        <a:rPr sz="1050" spc="-1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e</a:t>
                      </a:r>
                      <a:r>
                        <a:rPr sz="1050" spc="1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a</a:t>
                      </a:r>
                      <a:r>
                        <a:rPr sz="1050" spc="-2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n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s</a:t>
                      </a:r>
                      <a:r>
                        <a:rPr sz="1050" spc="-1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t</a:t>
                      </a:r>
                      <a:r>
                        <a:rPr sz="1050" spc="1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a</a:t>
                      </a:r>
                      <a:r>
                        <a:rPr sz="1050" spc="-1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l</a:t>
                      </a:r>
                      <a:r>
                        <a:rPr sz="1050" spc="-2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k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,</a:t>
                      </a:r>
                      <a:r>
                        <a:rPr sz="1050" spc="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D</a:t>
                      </a:r>
                      <a:r>
                        <a:rPr sz="1050" spc="-2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o</a:t>
                      </a:r>
                      <a:r>
                        <a:rPr sz="1050" spc="-1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c</a:t>
                      </a:r>
                      <a:r>
                        <a:rPr sz="1050" spc="-2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k</a:t>
                      </a:r>
                      <a:r>
                        <a:rPr sz="1050" spc="-1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e</a:t>
                      </a:r>
                      <a:r>
                        <a:rPr sz="1050" spc="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r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,</a:t>
                      </a:r>
                      <a:r>
                        <a:rPr sz="1050" spc="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1050" spc="-5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J</a:t>
                      </a:r>
                      <a:r>
                        <a:rPr sz="1050" spc="-9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AVA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, </a:t>
                      </a:r>
                      <a:r>
                        <a:rPr sz="1050" spc="-1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S</a:t>
                      </a:r>
                      <a:r>
                        <a:rPr sz="1050" spc="-2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p</a:t>
                      </a:r>
                      <a:r>
                        <a:rPr sz="1050" spc="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r</a:t>
                      </a:r>
                      <a:r>
                        <a:rPr sz="1050" spc="-1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i</a:t>
                      </a:r>
                      <a:r>
                        <a:rPr sz="1050" spc="-2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n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g  </a:t>
                      </a:r>
                      <a:r>
                        <a:rPr sz="1050" spc="-35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Boot</a:t>
                      </a:r>
                      <a:r>
                        <a:rPr lang="en-US" sz="1050" spc="-35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, </a:t>
                      </a:r>
                      <a:r>
                        <a:rPr lang="en-US" sz="1050" spc="-35" dirty="0" err="1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Figma</a:t>
                      </a:r>
                      <a:endParaRPr sz="1050" dirty="0">
                        <a:solidFill>
                          <a:schemeClr val="tx1"/>
                        </a:solidFill>
                        <a:latin typeface="+mj-lt"/>
                        <a:cs typeface="Times New Roman"/>
                      </a:endParaRPr>
                    </a:p>
                  </a:txBody>
                  <a:tcPr marL="0" marR="0" marT="115570" marB="0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8134"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lang="en-US" sz="1050" b="1" spc="-10" dirty="0" smtClean="0">
                          <a:latin typeface="+mj-lt"/>
                          <a:cs typeface="Times New Roman"/>
                        </a:rPr>
                        <a:t>R</a:t>
                      </a:r>
                      <a:r>
                        <a:rPr sz="1050" b="1" spc="-10" dirty="0" smtClean="0">
                          <a:latin typeface="+mj-lt"/>
                          <a:cs typeface="Times New Roman"/>
                        </a:rPr>
                        <a:t>eference</a:t>
                      </a:r>
                      <a:endParaRPr sz="1050" dirty="0">
                        <a:latin typeface="+mj-lt"/>
                        <a:cs typeface="Times New Roman"/>
                      </a:endParaRPr>
                    </a:p>
                  </a:txBody>
                  <a:tcPr marL="0" marR="0" marT="71120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995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1050" u="sng" spc="-10" dirty="0">
                          <a:solidFill>
                            <a:schemeClr val="tx1"/>
                          </a:solidFill>
                          <a:uFill>
                            <a:solidFill>
                              <a:srgbClr val="0096A7"/>
                            </a:solidFill>
                          </a:uFill>
                          <a:latin typeface="+mj-lt"/>
                          <a:cs typeface="Times New Roman"/>
                          <a:hlinkClick r:id="rId2"/>
                        </a:rPr>
                        <a:t>Github</a:t>
                      </a:r>
                      <a:r>
                        <a:rPr sz="1050" u="sng" spc="-20" dirty="0">
                          <a:solidFill>
                            <a:schemeClr val="tx1"/>
                          </a:solidFill>
                          <a:uFill>
                            <a:solidFill>
                              <a:srgbClr val="0096A7"/>
                            </a:solidFill>
                          </a:uFill>
                          <a:latin typeface="+mj-lt"/>
                          <a:cs typeface="Times New Roman"/>
                          <a:hlinkClick r:id="rId2"/>
                        </a:rPr>
                        <a:t> </a:t>
                      </a:r>
                      <a:r>
                        <a:rPr sz="1050" u="sng" spc="-30" dirty="0">
                          <a:solidFill>
                            <a:schemeClr val="tx1"/>
                          </a:solidFill>
                          <a:uFill>
                            <a:solidFill>
                              <a:srgbClr val="0096A7"/>
                            </a:solidFill>
                          </a:uFill>
                          <a:latin typeface="+mj-lt"/>
                          <a:cs typeface="Times New Roman"/>
                          <a:hlinkClick r:id="rId2"/>
                        </a:rPr>
                        <a:t>Link</a:t>
                      </a:r>
                      <a:endParaRPr sz="1050" dirty="0">
                        <a:solidFill>
                          <a:schemeClr val="tx1"/>
                        </a:solidFill>
                        <a:latin typeface="+mj-lt"/>
                        <a:cs typeface="Times New Roman"/>
                      </a:endParaRPr>
                    </a:p>
                  </a:txBody>
                  <a:tcPr marL="0" marR="0" marT="71120" marB="0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4350258" y="614933"/>
            <a:ext cx="1682114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b="1" dirty="0">
                <a:latin typeface="Arial"/>
                <a:cs typeface="Arial"/>
              </a:rPr>
              <a:t>Introduce</a:t>
            </a:r>
            <a:r>
              <a:rPr sz="1600" b="1" spc="-105" dirty="0">
                <a:latin typeface="Arial"/>
                <a:cs typeface="Arial"/>
              </a:rPr>
              <a:t> </a:t>
            </a:r>
            <a:r>
              <a:rPr sz="1600" b="1" spc="-5" dirty="0">
                <a:latin typeface="Arial"/>
                <a:cs typeface="Arial"/>
              </a:rPr>
              <a:t>project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508" y="1736725"/>
            <a:ext cx="4093574" cy="262093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4823" y="55879"/>
            <a:ext cx="1846377" cy="3473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P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ro</a:t>
            </a: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j</a:t>
            </a:r>
            <a:r>
              <a:rPr sz="2100" b="0" spc="-15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2100" b="0" spc="-20" dirty="0">
                <a:solidFill>
                  <a:srgbClr val="FFFFFF"/>
                </a:solidFill>
                <a:latin typeface="Arial MT"/>
                <a:cs typeface="Arial MT"/>
              </a:rPr>
              <a:t>c</a:t>
            </a:r>
            <a:r>
              <a:rPr sz="2100" b="0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2100" b="0" spc="-10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01.</a:t>
            </a:r>
            <a:endParaRPr sz="21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40283" y="2190369"/>
            <a:ext cx="3575813" cy="147476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Times New Roman"/>
                <a:cs typeface="Times New Roman"/>
              </a:rPr>
              <a:t>*</a:t>
            </a:r>
            <a:r>
              <a:rPr sz="1200" b="1" spc="-50" dirty="0">
                <a:latin typeface="Times New Roman"/>
                <a:cs typeface="Times New Roman"/>
              </a:rPr>
              <a:t> </a:t>
            </a:r>
            <a:r>
              <a:rPr lang="ko-KR" altLang="en-US" sz="1200" b="1" spc="-10" dirty="0" smtClean="0">
                <a:latin typeface="Times New Roman"/>
                <a:cs typeface="Times New Roman"/>
              </a:rPr>
              <a:t>기능 소개</a:t>
            </a:r>
            <a:endParaRPr sz="12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dirty="0">
                <a:latin typeface="Times New Roman"/>
                <a:cs typeface="Times New Roman"/>
              </a:rPr>
              <a:t>-</a:t>
            </a:r>
            <a:r>
              <a:rPr sz="1000" spc="-35" dirty="0">
                <a:latin typeface="Times New Roman"/>
                <a:cs typeface="Times New Roman"/>
              </a:rPr>
              <a:t> </a:t>
            </a:r>
            <a:r>
              <a:rPr lang="ko-KR" altLang="en-US" sz="1000" dirty="0" smtClean="0">
                <a:latin typeface="Times New Roman"/>
                <a:cs typeface="Times New Roman"/>
              </a:rPr>
              <a:t>이미지 촬영 및 전처리</a:t>
            </a:r>
            <a:endParaRPr lang="en-US" altLang="ko-KR" sz="1000" dirty="0" smtClean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lang="en-US" altLang="ko-KR" sz="1000" dirty="0" smtClean="0">
                <a:latin typeface="Times New Roman"/>
                <a:cs typeface="Times New Roman"/>
              </a:rPr>
              <a:t>- REST API</a:t>
            </a:r>
            <a:r>
              <a:rPr lang="ko-KR" altLang="en-US" sz="1000" dirty="0">
                <a:latin typeface="Times New Roman"/>
                <a:cs typeface="Times New Roman"/>
              </a:rPr>
              <a:t>를</a:t>
            </a:r>
            <a:r>
              <a:rPr lang="ko-KR" altLang="en-US" sz="1000" dirty="0" smtClean="0">
                <a:latin typeface="Times New Roman"/>
                <a:cs typeface="Times New Roman"/>
              </a:rPr>
              <a:t> 이용해서 모델로 이미지를 송신</a:t>
            </a:r>
            <a:r>
              <a:rPr lang="en-US" altLang="ko-KR" sz="1000" dirty="0" smtClean="0">
                <a:latin typeface="Times New Roman"/>
                <a:cs typeface="Times New Roman"/>
              </a:rPr>
              <a:t>, </a:t>
            </a:r>
            <a:r>
              <a:rPr lang="ko-KR" altLang="en-US" sz="1000" dirty="0" smtClean="0">
                <a:latin typeface="Times New Roman"/>
                <a:cs typeface="Times New Roman"/>
              </a:rPr>
              <a:t>결과를 수신</a:t>
            </a:r>
            <a:endParaRPr lang="en-US" altLang="ko-KR" sz="1000" dirty="0" smtClean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endParaRPr sz="11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200" b="1" dirty="0">
                <a:latin typeface="Times New Roman"/>
                <a:cs typeface="Times New Roman"/>
              </a:rPr>
              <a:t>*</a:t>
            </a:r>
            <a:r>
              <a:rPr sz="1200" b="1" spc="-50" dirty="0">
                <a:latin typeface="Times New Roman"/>
                <a:cs typeface="Times New Roman"/>
              </a:rPr>
              <a:t> </a:t>
            </a:r>
            <a:r>
              <a:rPr lang="ko-KR" altLang="en-US" sz="1200" b="1" spc="-5" dirty="0" smtClean="0">
                <a:latin typeface="Times New Roman"/>
                <a:cs typeface="Times New Roman"/>
              </a:rPr>
              <a:t>상세 설명</a:t>
            </a:r>
            <a:endParaRPr sz="12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dirty="0">
                <a:latin typeface="Times New Roman"/>
                <a:cs typeface="Times New Roman"/>
              </a:rPr>
              <a:t>-</a:t>
            </a:r>
            <a:r>
              <a:rPr sz="1000" spc="-10" dirty="0">
                <a:latin typeface="Times New Roman"/>
                <a:cs typeface="Times New Roman"/>
              </a:rPr>
              <a:t> </a:t>
            </a:r>
            <a:r>
              <a:rPr lang="en-US" sz="1000" spc="-10" dirty="0" smtClean="0">
                <a:latin typeface="Times New Roman"/>
                <a:cs typeface="Times New Roman"/>
              </a:rPr>
              <a:t>AI </a:t>
            </a:r>
            <a:r>
              <a:rPr lang="ko-KR" altLang="en-US" sz="1000" spc="-10" dirty="0" smtClean="0">
                <a:latin typeface="Times New Roman"/>
                <a:cs typeface="Times New Roman"/>
              </a:rPr>
              <a:t>모델에 촬영된 이미지를 입력하기 전에 최적의 효과를 내기 위해 불필요한 부분을 삭제</a:t>
            </a:r>
            <a:endParaRPr lang="en-US" altLang="ko-KR" sz="1000" spc="-10" dirty="0" smtClean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lang="en-US" sz="1000" spc="-10" dirty="0" smtClean="0">
                <a:latin typeface="Times New Roman"/>
                <a:cs typeface="Times New Roman"/>
              </a:rPr>
              <a:t>- </a:t>
            </a:r>
            <a:r>
              <a:rPr lang="ko-KR" altLang="en-US" sz="1000" spc="-10" dirty="0" smtClean="0">
                <a:latin typeface="Times New Roman"/>
                <a:cs typeface="Times New Roman"/>
              </a:rPr>
              <a:t>팀원이 개발한 모델로 이미지를 보내기 위해 </a:t>
            </a:r>
            <a:r>
              <a:rPr lang="en-US" altLang="ko-KR" sz="1000" spc="-10" dirty="0" smtClean="0">
                <a:latin typeface="Times New Roman"/>
                <a:cs typeface="Times New Roman"/>
              </a:rPr>
              <a:t>Flask</a:t>
            </a:r>
            <a:r>
              <a:rPr lang="ko-KR" altLang="en-US" sz="1000" spc="-10" dirty="0" smtClean="0">
                <a:latin typeface="Times New Roman"/>
                <a:cs typeface="Times New Roman"/>
              </a:rPr>
              <a:t>로 전송한 뒤 결과 이미지를 수신함</a:t>
            </a:r>
            <a:r>
              <a:rPr lang="en-US" altLang="ko-KR" sz="1000" spc="-10" dirty="0" smtClean="0">
                <a:latin typeface="Times New Roman"/>
                <a:cs typeface="Times New Roman"/>
              </a:rPr>
              <a:t>.</a:t>
            </a:r>
            <a:endParaRPr sz="1000" dirty="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40284" y="711834"/>
            <a:ext cx="11588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Times New Roman"/>
                <a:cs typeface="Times New Roman"/>
              </a:rPr>
              <a:t>Main</a:t>
            </a:r>
            <a:r>
              <a:rPr sz="1800" b="1" spc="-90" dirty="0">
                <a:latin typeface="Times New Roman"/>
                <a:cs typeface="Times New Roman"/>
              </a:rPr>
              <a:t> </a:t>
            </a:r>
            <a:r>
              <a:rPr sz="1800" b="1" spc="-35" dirty="0">
                <a:latin typeface="Times New Roman"/>
                <a:cs typeface="Times New Roman"/>
              </a:rPr>
              <a:t>Work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97278" y="711834"/>
            <a:ext cx="13804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Times New Roman"/>
                <a:cs typeface="Times New Roman"/>
              </a:rPr>
              <a:t>1.</a:t>
            </a:r>
            <a:r>
              <a:rPr sz="1800" spc="-90" dirty="0">
                <a:latin typeface="Times New Roman"/>
                <a:cs typeface="Times New Roman"/>
              </a:rPr>
              <a:t> </a:t>
            </a:r>
            <a:r>
              <a:rPr sz="1800" spc="-35" dirty="0">
                <a:latin typeface="Times New Roman"/>
                <a:cs typeface="Times New Roman"/>
              </a:rPr>
              <a:t>Camera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spc="-25" dirty="0">
                <a:latin typeface="Times New Roman"/>
                <a:cs typeface="Times New Roman"/>
              </a:rPr>
              <a:t>App</a:t>
            </a:r>
            <a:endParaRPr sz="1800" dirty="0">
              <a:latin typeface="Times New Roman"/>
              <a:cs typeface="Times New Roman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7475" y="835659"/>
            <a:ext cx="1922619" cy="404075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1485" y="835659"/>
            <a:ext cx="2194761" cy="416458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4823" y="55879"/>
            <a:ext cx="1617777" cy="3473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P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ro</a:t>
            </a: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j</a:t>
            </a:r>
            <a:r>
              <a:rPr sz="2100" b="0" spc="-15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2100" b="0" spc="-20" dirty="0">
                <a:solidFill>
                  <a:srgbClr val="FFFFFF"/>
                </a:solidFill>
                <a:latin typeface="Arial MT"/>
                <a:cs typeface="Arial MT"/>
              </a:rPr>
              <a:t>c</a:t>
            </a:r>
            <a:r>
              <a:rPr sz="2100" b="0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2100" b="0" spc="-8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0</a:t>
            </a: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1</a:t>
            </a:r>
            <a:r>
              <a:rPr sz="2100" b="0" dirty="0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21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1109" y="1355725"/>
            <a:ext cx="3645916" cy="145937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Times New Roman"/>
                <a:cs typeface="Times New Roman"/>
              </a:rPr>
              <a:t>*</a:t>
            </a:r>
            <a:r>
              <a:rPr sz="1200" b="1" spc="-35" dirty="0">
                <a:latin typeface="Times New Roman"/>
                <a:cs typeface="Times New Roman"/>
              </a:rPr>
              <a:t> </a:t>
            </a:r>
            <a:r>
              <a:rPr lang="ko-KR" altLang="en-US" sz="1200" b="1" spc="-10" dirty="0" smtClean="0">
                <a:latin typeface="Times New Roman"/>
                <a:cs typeface="Times New Roman"/>
              </a:rPr>
              <a:t>기능 설명</a:t>
            </a:r>
            <a:endParaRPr sz="12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dirty="0">
                <a:latin typeface="Times New Roman"/>
                <a:cs typeface="Times New Roman"/>
              </a:rPr>
              <a:t>-</a:t>
            </a:r>
            <a:r>
              <a:rPr sz="1000" spc="-10" dirty="0">
                <a:latin typeface="Times New Roman"/>
                <a:cs typeface="Times New Roman"/>
              </a:rPr>
              <a:t> </a:t>
            </a:r>
            <a:r>
              <a:rPr lang="ko-KR" altLang="en-US" sz="1000" spc="-10" dirty="0" smtClean="0">
                <a:latin typeface="Times New Roman"/>
                <a:cs typeface="Times New Roman"/>
              </a:rPr>
              <a:t>결과 이미지를 다운로드 가능한 </a:t>
            </a:r>
            <a:r>
              <a:rPr lang="en-US" altLang="ko-KR" sz="1000" spc="-10" dirty="0" smtClean="0">
                <a:latin typeface="Times New Roman"/>
                <a:cs typeface="Times New Roman"/>
              </a:rPr>
              <a:t>URL</a:t>
            </a:r>
            <a:r>
              <a:rPr lang="ko-KR" altLang="en-US" sz="1000" spc="-10" dirty="0" smtClean="0">
                <a:latin typeface="Times New Roman"/>
                <a:cs typeface="Times New Roman"/>
              </a:rPr>
              <a:t>로 바꾸어 </a:t>
            </a:r>
            <a:r>
              <a:rPr lang="en-US" altLang="ko-KR" sz="1000" spc="-10" dirty="0" smtClean="0">
                <a:latin typeface="Times New Roman"/>
                <a:cs typeface="Times New Roman"/>
              </a:rPr>
              <a:t>DB</a:t>
            </a:r>
            <a:r>
              <a:rPr lang="ko-KR" altLang="en-US" sz="1000" spc="-10" dirty="0" smtClean="0">
                <a:latin typeface="Times New Roman"/>
                <a:cs typeface="Times New Roman"/>
              </a:rPr>
              <a:t>에 저장</a:t>
            </a:r>
            <a:endParaRPr lang="en-US" altLang="ko-KR" sz="1000" spc="-10" dirty="0" smtClean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endParaRPr sz="10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200" b="1" dirty="0">
                <a:latin typeface="Times New Roman"/>
                <a:cs typeface="Times New Roman"/>
              </a:rPr>
              <a:t>*</a:t>
            </a:r>
            <a:r>
              <a:rPr sz="1200" b="1" spc="-50" dirty="0">
                <a:latin typeface="Times New Roman"/>
                <a:cs typeface="Times New Roman"/>
              </a:rPr>
              <a:t> </a:t>
            </a:r>
            <a:r>
              <a:rPr lang="ko-KR" altLang="en-US" sz="1200" b="1" spc="-5" dirty="0" smtClean="0">
                <a:latin typeface="Times New Roman"/>
                <a:cs typeface="Times New Roman"/>
              </a:rPr>
              <a:t>상세</a:t>
            </a:r>
            <a:endParaRPr sz="1200" dirty="0">
              <a:latin typeface="Times New Roman"/>
              <a:cs typeface="Times New Roman"/>
            </a:endParaRPr>
          </a:p>
          <a:p>
            <a:pPr marL="85725" indent="-73660">
              <a:lnSpc>
                <a:spcPct val="100000"/>
              </a:lnSpc>
              <a:spcBef>
                <a:spcPts val="10"/>
              </a:spcBef>
              <a:buChar char="-"/>
              <a:tabLst>
                <a:tab pos="86360" algn="l"/>
              </a:tabLst>
            </a:pPr>
            <a:r>
              <a:rPr lang="en-US" sz="1000" spc="-5" dirty="0" err="1" smtClean="0">
                <a:latin typeface="Times New Roman"/>
                <a:cs typeface="Times New Roman"/>
              </a:rPr>
              <a:t>MySql</a:t>
            </a:r>
            <a:r>
              <a:rPr lang="en-US" sz="1000" spc="-5" dirty="0" smtClean="0">
                <a:latin typeface="Times New Roman"/>
                <a:cs typeface="Times New Roman"/>
              </a:rPr>
              <a:t> DB</a:t>
            </a:r>
            <a:r>
              <a:rPr lang="ko-KR" altLang="en-US" sz="1000" spc="-5" dirty="0" smtClean="0">
                <a:latin typeface="Times New Roman"/>
                <a:cs typeface="Times New Roman"/>
              </a:rPr>
              <a:t>에는 이미지 파일이 최대 </a:t>
            </a:r>
            <a:r>
              <a:rPr lang="en-US" altLang="ko-KR" sz="1000" spc="-5" dirty="0" smtClean="0">
                <a:latin typeface="Times New Roman"/>
                <a:cs typeface="Times New Roman"/>
              </a:rPr>
              <a:t>1</a:t>
            </a:r>
            <a:r>
              <a:rPr lang="ko-KR" altLang="en-US" sz="1000" spc="-5" dirty="0" smtClean="0">
                <a:latin typeface="Times New Roman"/>
                <a:cs typeface="Times New Roman"/>
              </a:rPr>
              <a:t>개 밖에 저장되지 않는 조건이 있어 하나의 </a:t>
            </a:r>
            <a:r>
              <a:rPr lang="en-US" altLang="ko-KR" sz="1000" spc="-5" dirty="0" smtClean="0">
                <a:latin typeface="Times New Roman"/>
                <a:cs typeface="Times New Roman"/>
              </a:rPr>
              <a:t>tuple</a:t>
            </a:r>
            <a:r>
              <a:rPr lang="ko-KR" altLang="en-US" sz="1000" spc="-5" dirty="0" smtClean="0">
                <a:latin typeface="Times New Roman"/>
                <a:cs typeface="Times New Roman"/>
              </a:rPr>
              <a:t>에 원본 이미지</a:t>
            </a:r>
            <a:r>
              <a:rPr lang="en-US" altLang="ko-KR" sz="1000" spc="-5" dirty="0" smtClean="0">
                <a:latin typeface="Times New Roman"/>
                <a:cs typeface="Times New Roman"/>
              </a:rPr>
              <a:t>, </a:t>
            </a:r>
            <a:r>
              <a:rPr lang="ko-KR" altLang="en-US" sz="1000" spc="-5" dirty="0" smtClean="0">
                <a:latin typeface="Times New Roman"/>
                <a:cs typeface="Times New Roman"/>
              </a:rPr>
              <a:t>결과 이미지를 저장할 수가 없었음</a:t>
            </a:r>
            <a:r>
              <a:rPr lang="en-US" altLang="ko-KR" sz="1000" spc="-5" dirty="0" smtClean="0">
                <a:latin typeface="Times New Roman"/>
                <a:cs typeface="Times New Roman"/>
              </a:rPr>
              <a:t>. </a:t>
            </a:r>
          </a:p>
          <a:p>
            <a:pPr marL="85725" indent="-73660">
              <a:lnSpc>
                <a:spcPct val="100000"/>
              </a:lnSpc>
              <a:spcBef>
                <a:spcPts val="10"/>
              </a:spcBef>
              <a:buChar char="-"/>
              <a:tabLst>
                <a:tab pos="86360" algn="l"/>
              </a:tabLst>
            </a:pPr>
            <a:r>
              <a:rPr lang="ko-KR" altLang="en-US" sz="1000" spc="-5" dirty="0" smtClean="0">
                <a:latin typeface="Times New Roman"/>
                <a:cs typeface="Times New Roman"/>
              </a:rPr>
              <a:t>이를 해결하기 위해 </a:t>
            </a:r>
            <a:r>
              <a:rPr lang="en-US" altLang="ko-KR" sz="1000" spc="-5" dirty="0" err="1" smtClean="0">
                <a:latin typeface="Times New Roman"/>
                <a:cs typeface="Times New Roman"/>
              </a:rPr>
              <a:t>firestore</a:t>
            </a:r>
            <a:r>
              <a:rPr lang="ko-KR" altLang="en-US" sz="1000" spc="-5" dirty="0" smtClean="0">
                <a:latin typeface="Times New Roman"/>
                <a:cs typeface="Times New Roman"/>
              </a:rPr>
              <a:t>를 활용하여 이미지를 다운로드 가능한 </a:t>
            </a:r>
            <a:r>
              <a:rPr lang="en-US" altLang="ko-KR" sz="1000" spc="-5" dirty="0" err="1" smtClean="0">
                <a:latin typeface="Times New Roman"/>
                <a:cs typeface="Times New Roman"/>
              </a:rPr>
              <a:t>url</a:t>
            </a:r>
            <a:r>
              <a:rPr lang="en-US" altLang="ko-KR" sz="1000" spc="-5" dirty="0" smtClean="0">
                <a:latin typeface="Times New Roman"/>
                <a:cs typeface="Times New Roman"/>
              </a:rPr>
              <a:t> </a:t>
            </a:r>
            <a:r>
              <a:rPr lang="ko-KR" altLang="en-US" sz="1000" spc="-5" dirty="0" smtClean="0">
                <a:latin typeface="Times New Roman"/>
                <a:cs typeface="Times New Roman"/>
              </a:rPr>
              <a:t>형태로 바꿈</a:t>
            </a:r>
            <a:r>
              <a:rPr lang="en-US" altLang="ko-KR" sz="1000" spc="-5" dirty="0" smtClean="0">
                <a:latin typeface="Times New Roman"/>
                <a:cs typeface="Times New Roman"/>
              </a:rPr>
              <a:t>.</a:t>
            </a:r>
            <a:endParaRPr sz="1000" dirty="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40284" y="711834"/>
            <a:ext cx="11588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Times New Roman"/>
                <a:cs typeface="Times New Roman"/>
              </a:rPr>
              <a:t>Main</a:t>
            </a:r>
            <a:r>
              <a:rPr sz="1800" b="1" spc="-90" dirty="0">
                <a:latin typeface="Times New Roman"/>
                <a:cs typeface="Times New Roman"/>
              </a:rPr>
              <a:t> </a:t>
            </a:r>
            <a:r>
              <a:rPr sz="1800" b="1" spc="-35" dirty="0">
                <a:latin typeface="Times New Roman"/>
                <a:cs typeface="Times New Roman"/>
              </a:rPr>
              <a:t>Work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97278" y="711834"/>
            <a:ext cx="13804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Times New Roman"/>
                <a:cs typeface="Times New Roman"/>
              </a:rPr>
              <a:t>1.</a:t>
            </a:r>
            <a:r>
              <a:rPr sz="1800" spc="-90" dirty="0">
                <a:latin typeface="Times New Roman"/>
                <a:cs typeface="Times New Roman"/>
              </a:rPr>
              <a:t> </a:t>
            </a:r>
            <a:r>
              <a:rPr sz="1800" spc="-35" dirty="0">
                <a:latin typeface="Times New Roman"/>
                <a:cs typeface="Times New Roman"/>
              </a:rPr>
              <a:t>Camera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spc="-25" dirty="0">
                <a:latin typeface="Times New Roman"/>
                <a:cs typeface="Times New Roman"/>
              </a:rPr>
              <a:t>App</a:t>
            </a:r>
            <a:endParaRPr sz="1800">
              <a:latin typeface="Times New Roman"/>
              <a:cs typeface="Times New Roman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8158" y="778625"/>
            <a:ext cx="1937935" cy="407294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7226" y="778625"/>
            <a:ext cx="1894244" cy="4072948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823" y="2971880"/>
            <a:ext cx="3906419" cy="187969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4823" y="55879"/>
            <a:ext cx="1922577" cy="3473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P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ro</a:t>
            </a: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j</a:t>
            </a:r>
            <a:r>
              <a:rPr sz="2100" b="0" spc="-15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2100" b="0" spc="-20" dirty="0">
                <a:solidFill>
                  <a:srgbClr val="FFFFFF"/>
                </a:solidFill>
                <a:latin typeface="Arial MT"/>
                <a:cs typeface="Arial MT"/>
              </a:rPr>
              <a:t>c</a:t>
            </a:r>
            <a:r>
              <a:rPr sz="2100" b="0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2100" b="0" spc="-10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01.</a:t>
            </a:r>
            <a:endParaRPr sz="21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08534" y="1127125"/>
            <a:ext cx="3765038" cy="130548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Times New Roman"/>
                <a:cs typeface="Times New Roman"/>
              </a:rPr>
              <a:t>*</a:t>
            </a:r>
            <a:r>
              <a:rPr sz="1200" b="1" spc="-35" dirty="0">
                <a:latin typeface="Times New Roman"/>
                <a:cs typeface="Times New Roman"/>
              </a:rPr>
              <a:t> </a:t>
            </a:r>
            <a:r>
              <a:rPr lang="ko-KR" altLang="en-US" sz="1200" b="1" spc="-35" dirty="0" smtClean="0">
                <a:latin typeface="Times New Roman"/>
                <a:cs typeface="Times New Roman"/>
              </a:rPr>
              <a:t>기능 소개</a:t>
            </a:r>
            <a:endParaRPr sz="12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dirty="0">
                <a:latin typeface="Times New Roman"/>
                <a:cs typeface="Times New Roman"/>
              </a:rPr>
              <a:t>-</a:t>
            </a:r>
            <a:r>
              <a:rPr sz="1000" spc="-10" dirty="0">
                <a:latin typeface="Times New Roman"/>
                <a:cs typeface="Times New Roman"/>
              </a:rPr>
              <a:t> </a:t>
            </a:r>
            <a:r>
              <a:rPr lang="ko-KR" altLang="en-US" sz="1000" spc="-10" dirty="0" smtClean="0">
                <a:latin typeface="Times New Roman"/>
                <a:cs typeface="Times New Roman"/>
              </a:rPr>
              <a:t>촬영 및 편집 </a:t>
            </a:r>
            <a:r>
              <a:rPr lang="ko-KR" altLang="en-US" sz="1000" spc="-10" dirty="0" err="1" smtClean="0">
                <a:latin typeface="Times New Roman"/>
                <a:cs typeface="Times New Roman"/>
              </a:rPr>
              <a:t>부터</a:t>
            </a:r>
            <a:r>
              <a:rPr lang="ko-KR" altLang="en-US" sz="1000" spc="-10" dirty="0" smtClean="0">
                <a:latin typeface="Times New Roman"/>
                <a:cs typeface="Times New Roman"/>
              </a:rPr>
              <a:t> </a:t>
            </a:r>
            <a:r>
              <a:rPr lang="en-US" sz="1000" spc="-5" dirty="0" smtClean="0">
                <a:latin typeface="Times New Roman"/>
                <a:cs typeface="Times New Roman"/>
              </a:rPr>
              <a:t>DB</a:t>
            </a:r>
            <a:r>
              <a:rPr lang="ko-KR" altLang="en-US" sz="1000" spc="-5" dirty="0" smtClean="0">
                <a:latin typeface="Times New Roman"/>
                <a:cs typeface="Times New Roman"/>
              </a:rPr>
              <a:t>에 결과를 저장하는 모든 과정을 자동화</a:t>
            </a:r>
            <a:endParaRPr sz="10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0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200" b="1" dirty="0">
                <a:latin typeface="Times New Roman"/>
                <a:cs typeface="Times New Roman"/>
              </a:rPr>
              <a:t>*</a:t>
            </a:r>
            <a:r>
              <a:rPr sz="1200" b="1" spc="-50" dirty="0">
                <a:latin typeface="Times New Roman"/>
                <a:cs typeface="Times New Roman"/>
              </a:rPr>
              <a:t> </a:t>
            </a:r>
            <a:r>
              <a:rPr lang="ko-KR" altLang="en-US" sz="1200" b="1" spc="-5" dirty="0" smtClean="0">
                <a:latin typeface="Times New Roman"/>
                <a:cs typeface="Times New Roman"/>
              </a:rPr>
              <a:t>상세 설명</a:t>
            </a:r>
            <a:endParaRPr lang="en-US" altLang="ko-KR" sz="1200" b="1" spc="-5" dirty="0">
              <a:latin typeface="Times New Roman"/>
              <a:cs typeface="Times New Roman"/>
            </a:endParaRPr>
          </a:p>
          <a:p>
            <a:pPr marL="184150" indent="-171450">
              <a:lnSpc>
                <a:spcPct val="100000"/>
              </a:lnSpc>
              <a:buFontTx/>
              <a:buChar char="-"/>
            </a:pPr>
            <a:r>
              <a:rPr lang="en-US" sz="1000" spc="-5" dirty="0" err="1" smtClean="0">
                <a:latin typeface="Times New Roman"/>
                <a:cs typeface="Times New Roman"/>
              </a:rPr>
              <a:t>Firestore</a:t>
            </a:r>
            <a:r>
              <a:rPr lang="ko-KR" altLang="en-US" sz="1000" spc="-5" dirty="0" smtClean="0">
                <a:latin typeface="Times New Roman"/>
                <a:cs typeface="Times New Roman"/>
              </a:rPr>
              <a:t>에 전송하여 받은 다운로드 가능한 </a:t>
            </a:r>
            <a:r>
              <a:rPr lang="en-US" altLang="ko-KR" sz="1000" spc="-5" dirty="0" smtClean="0">
                <a:latin typeface="Times New Roman"/>
                <a:cs typeface="Times New Roman"/>
              </a:rPr>
              <a:t>URL</a:t>
            </a:r>
            <a:r>
              <a:rPr lang="ko-KR" altLang="en-US" sz="1000" spc="-5" dirty="0" smtClean="0">
                <a:latin typeface="Times New Roman"/>
                <a:cs typeface="Times New Roman"/>
              </a:rPr>
              <a:t>을 </a:t>
            </a:r>
            <a:r>
              <a:rPr lang="en-US" altLang="ko-KR" sz="1000" spc="-5" dirty="0" smtClean="0">
                <a:latin typeface="Times New Roman"/>
                <a:cs typeface="Times New Roman"/>
              </a:rPr>
              <a:t>EC2</a:t>
            </a:r>
            <a:r>
              <a:rPr lang="ko-KR" altLang="en-US" sz="1000" spc="-5" dirty="0" smtClean="0">
                <a:latin typeface="Times New Roman"/>
                <a:cs typeface="Times New Roman"/>
              </a:rPr>
              <a:t>에 배포된 서버로 </a:t>
            </a:r>
            <a:r>
              <a:rPr lang="en-US" altLang="ko-KR" sz="1000" spc="-5" dirty="0" smtClean="0">
                <a:latin typeface="Times New Roman"/>
                <a:cs typeface="Times New Roman"/>
              </a:rPr>
              <a:t>JPA </a:t>
            </a:r>
            <a:r>
              <a:rPr lang="ko-KR" altLang="en-US" sz="1000" spc="-5" dirty="0" smtClean="0">
                <a:latin typeface="Times New Roman"/>
                <a:cs typeface="Times New Roman"/>
              </a:rPr>
              <a:t>규격에 맞춰 전송</a:t>
            </a:r>
            <a:endParaRPr lang="en-US" altLang="ko-KR" sz="1000" spc="-5" dirty="0" smtClean="0">
              <a:latin typeface="Times New Roman"/>
              <a:cs typeface="Times New Roman"/>
            </a:endParaRPr>
          </a:p>
          <a:p>
            <a:pPr marL="184150" indent="-171450">
              <a:lnSpc>
                <a:spcPct val="100000"/>
              </a:lnSpc>
              <a:buFontTx/>
              <a:buChar char="-"/>
            </a:pPr>
            <a:r>
              <a:rPr lang="en-US" altLang="ko-KR" sz="1000" spc="-5" dirty="0" smtClean="0">
                <a:latin typeface="Times New Roman"/>
                <a:cs typeface="Times New Roman"/>
              </a:rPr>
              <a:t>JPA </a:t>
            </a:r>
            <a:r>
              <a:rPr lang="ko-KR" altLang="en-US" sz="1000" spc="-5" dirty="0" smtClean="0">
                <a:latin typeface="Times New Roman"/>
                <a:cs typeface="Times New Roman"/>
              </a:rPr>
              <a:t>규격에 맞는 데이터는 연동된 </a:t>
            </a:r>
            <a:r>
              <a:rPr lang="en-US" altLang="ko-KR" sz="1000" spc="-5" dirty="0" smtClean="0">
                <a:latin typeface="Times New Roman"/>
                <a:cs typeface="Times New Roman"/>
              </a:rPr>
              <a:t>RDS</a:t>
            </a:r>
            <a:r>
              <a:rPr lang="ko-KR" altLang="en-US" sz="1000" spc="-5" dirty="0" smtClean="0">
                <a:latin typeface="Times New Roman"/>
                <a:cs typeface="Times New Roman"/>
              </a:rPr>
              <a:t>의 </a:t>
            </a:r>
            <a:r>
              <a:rPr lang="en-US" altLang="ko-KR" sz="1000" spc="-5" dirty="0" smtClean="0">
                <a:latin typeface="Times New Roman"/>
                <a:cs typeface="Times New Roman"/>
              </a:rPr>
              <a:t>Tuple</a:t>
            </a:r>
            <a:r>
              <a:rPr lang="ko-KR" altLang="en-US" sz="1000" spc="-5" dirty="0" smtClean="0">
                <a:latin typeface="Times New Roman"/>
                <a:cs typeface="Times New Roman"/>
              </a:rPr>
              <a:t>로 변환되어 저장</a:t>
            </a:r>
            <a:endParaRPr lang="en-US" altLang="ko-KR" sz="1000" spc="-5" dirty="0" smtClean="0">
              <a:latin typeface="Times New Roman"/>
              <a:cs typeface="Times New Roman"/>
            </a:endParaRPr>
          </a:p>
          <a:p>
            <a:pPr marL="184150" indent="-171450">
              <a:lnSpc>
                <a:spcPct val="100000"/>
              </a:lnSpc>
              <a:buFontTx/>
              <a:buChar char="-"/>
            </a:pPr>
            <a:r>
              <a:rPr lang="ko-KR" altLang="en-US" sz="1000" spc="-5" dirty="0" smtClean="0">
                <a:latin typeface="Times New Roman"/>
                <a:cs typeface="Times New Roman"/>
              </a:rPr>
              <a:t>저장 혹은 실패의 결과를 전송하여 사용자가 저장 상태를 확인  </a:t>
            </a:r>
            <a:endParaRPr sz="1200" dirty="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40284" y="711834"/>
            <a:ext cx="11588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Times New Roman"/>
                <a:cs typeface="Times New Roman"/>
              </a:rPr>
              <a:t>Main</a:t>
            </a:r>
            <a:r>
              <a:rPr sz="1800" b="1" spc="-90" dirty="0">
                <a:latin typeface="Times New Roman"/>
                <a:cs typeface="Times New Roman"/>
              </a:rPr>
              <a:t> </a:t>
            </a:r>
            <a:r>
              <a:rPr sz="1800" b="1" spc="-35" dirty="0">
                <a:latin typeface="Times New Roman"/>
                <a:cs typeface="Times New Roman"/>
              </a:rPr>
              <a:t>Work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97278" y="711834"/>
            <a:ext cx="1296035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10" dirty="0">
                <a:latin typeface="Times New Roman"/>
                <a:cs typeface="Times New Roman"/>
              </a:rPr>
              <a:t>2</a:t>
            </a:r>
            <a:r>
              <a:rPr sz="1800" spc="-10" dirty="0" smtClean="0">
                <a:latin typeface="Times New Roman"/>
                <a:cs typeface="Times New Roman"/>
              </a:rPr>
              <a:t>.</a:t>
            </a:r>
            <a:r>
              <a:rPr sz="1800" spc="-85" dirty="0" smtClean="0">
                <a:latin typeface="Times New Roman"/>
                <a:cs typeface="Times New Roman"/>
              </a:rPr>
              <a:t> </a:t>
            </a:r>
            <a:r>
              <a:rPr sz="1800" spc="-20" dirty="0">
                <a:latin typeface="Times New Roman"/>
                <a:cs typeface="Times New Roman"/>
              </a:rPr>
              <a:t>Spring</a:t>
            </a:r>
            <a:r>
              <a:rPr sz="1800" spc="-80" dirty="0">
                <a:latin typeface="Times New Roman"/>
                <a:cs typeface="Times New Roman"/>
              </a:rPr>
              <a:t> </a:t>
            </a:r>
            <a:r>
              <a:rPr lang="en-US" sz="1800" spc="-80" dirty="0" smtClean="0">
                <a:latin typeface="Times New Roman"/>
                <a:cs typeface="Times New Roman"/>
              </a:rPr>
              <a:t>b</a:t>
            </a:r>
            <a:r>
              <a:rPr sz="1800" spc="-15" dirty="0" smtClean="0">
                <a:latin typeface="Times New Roman"/>
                <a:cs typeface="Times New Roman"/>
              </a:rPr>
              <a:t>oot</a:t>
            </a:r>
            <a:endParaRPr sz="1800" dirty="0">
              <a:latin typeface="Times New Roman"/>
              <a:cs typeface="Times New Roman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2710" y="857801"/>
            <a:ext cx="1833307" cy="4072948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142" y="2558079"/>
            <a:ext cx="4121354" cy="2553156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6019" y="857801"/>
            <a:ext cx="1894244" cy="407294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4823" y="55879"/>
            <a:ext cx="1693977" cy="3473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P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ro</a:t>
            </a: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j</a:t>
            </a:r>
            <a:r>
              <a:rPr sz="2100" b="0" spc="-15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2100" b="0" spc="-20" dirty="0">
                <a:solidFill>
                  <a:srgbClr val="FFFFFF"/>
                </a:solidFill>
                <a:latin typeface="Arial MT"/>
                <a:cs typeface="Arial MT"/>
              </a:rPr>
              <a:t>c</a:t>
            </a:r>
            <a:r>
              <a:rPr sz="2100" b="0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2100" b="0" spc="-8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0</a:t>
            </a: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1</a:t>
            </a:r>
            <a:r>
              <a:rPr sz="2100" b="0" dirty="0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21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40284" y="711834"/>
            <a:ext cx="11588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Times New Roman"/>
                <a:cs typeface="Times New Roman"/>
              </a:rPr>
              <a:t>Main</a:t>
            </a:r>
            <a:r>
              <a:rPr sz="1800" b="1" spc="-90" dirty="0">
                <a:latin typeface="Times New Roman"/>
                <a:cs typeface="Times New Roman"/>
              </a:rPr>
              <a:t> </a:t>
            </a:r>
            <a:r>
              <a:rPr sz="1800" b="1" spc="-35" dirty="0">
                <a:latin typeface="Times New Roman"/>
                <a:cs typeface="Times New Roman"/>
              </a:rPr>
              <a:t>Work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597278" y="711834"/>
            <a:ext cx="21310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10" dirty="0">
                <a:latin typeface="Times New Roman"/>
                <a:cs typeface="Times New Roman"/>
              </a:rPr>
              <a:t>3</a:t>
            </a:r>
            <a:r>
              <a:rPr sz="1800" spc="-10" dirty="0" smtClean="0">
                <a:latin typeface="Times New Roman"/>
                <a:cs typeface="Times New Roman"/>
              </a:rPr>
              <a:t>.</a:t>
            </a:r>
            <a:r>
              <a:rPr sz="1800" spc="-70" dirty="0" smtClean="0">
                <a:latin typeface="Times New Roman"/>
                <a:cs typeface="Times New Roman"/>
              </a:rPr>
              <a:t> </a:t>
            </a:r>
            <a:r>
              <a:rPr sz="1800" spc="-25" dirty="0">
                <a:latin typeface="Times New Roman"/>
                <a:cs typeface="Times New Roman"/>
              </a:rPr>
              <a:t>Factory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spc="-35" dirty="0">
                <a:latin typeface="Times New Roman"/>
                <a:cs typeface="Times New Roman"/>
              </a:rPr>
              <a:t>manager</a:t>
            </a:r>
            <a:r>
              <a:rPr sz="1800" spc="40" dirty="0">
                <a:latin typeface="Times New Roman"/>
                <a:cs typeface="Times New Roman"/>
              </a:rPr>
              <a:t> </a:t>
            </a:r>
            <a:r>
              <a:rPr sz="1800" spc="-20" dirty="0">
                <a:latin typeface="Times New Roman"/>
                <a:cs typeface="Times New Roman"/>
              </a:rPr>
              <a:t>app</a:t>
            </a:r>
            <a:endParaRPr sz="1800" dirty="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40283" y="2190369"/>
            <a:ext cx="3645915" cy="193642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Times New Roman"/>
                <a:cs typeface="Times New Roman"/>
              </a:rPr>
              <a:t>*</a:t>
            </a:r>
            <a:r>
              <a:rPr sz="1200" b="1" spc="-35" dirty="0">
                <a:latin typeface="Times New Roman"/>
                <a:cs typeface="Times New Roman"/>
              </a:rPr>
              <a:t> </a:t>
            </a:r>
            <a:r>
              <a:rPr lang="ko-KR" altLang="en-US" sz="1200" b="1" spc="-10" dirty="0" smtClean="0">
                <a:latin typeface="Times New Roman"/>
                <a:cs typeface="Times New Roman"/>
              </a:rPr>
              <a:t>기능 소개</a:t>
            </a:r>
            <a:endParaRPr sz="1200" dirty="0">
              <a:latin typeface="Times New Roman"/>
              <a:cs typeface="Times New Roman"/>
            </a:endParaRPr>
          </a:p>
          <a:p>
            <a:pPr marL="184150" indent="-171450">
              <a:spcBef>
                <a:spcPts val="5"/>
              </a:spcBef>
              <a:buFontTx/>
              <a:buChar char="-"/>
            </a:pPr>
            <a:r>
              <a:rPr lang="ko-KR" altLang="en-US" sz="1000" spc="155" dirty="0" smtClean="0">
                <a:latin typeface="Times New Roman"/>
                <a:cs typeface="Times New Roman"/>
              </a:rPr>
              <a:t>원본 이미지와 결과 이미지를 공장 관리자에게 제공</a:t>
            </a:r>
            <a:endParaRPr lang="en-US" altLang="ko-KR" sz="1000" spc="155" dirty="0" smtClean="0">
              <a:latin typeface="Times New Roman"/>
              <a:cs typeface="Times New Roman"/>
            </a:endParaRPr>
          </a:p>
          <a:p>
            <a:pPr marL="184150" indent="-171450">
              <a:lnSpc>
                <a:spcPct val="100000"/>
              </a:lnSpc>
              <a:spcBef>
                <a:spcPts val="5"/>
              </a:spcBef>
              <a:buFontTx/>
              <a:buChar char="-"/>
            </a:pPr>
            <a:r>
              <a:rPr lang="ko-KR" altLang="en-US" sz="1000" dirty="0" smtClean="0">
                <a:latin typeface="+mn-ea"/>
                <a:cs typeface="Times New Roman"/>
              </a:rPr>
              <a:t>필터를 설정으로 조건 선택 가능</a:t>
            </a:r>
            <a:endParaRPr lang="en-US" altLang="ko-KR" sz="1000" dirty="0" smtClean="0">
              <a:latin typeface="+mn-ea"/>
              <a:cs typeface="Times New Roman"/>
            </a:endParaRPr>
          </a:p>
          <a:p>
            <a:pPr marL="184150" indent="-171450">
              <a:lnSpc>
                <a:spcPct val="100000"/>
              </a:lnSpc>
              <a:spcBef>
                <a:spcPts val="5"/>
              </a:spcBef>
              <a:buFontTx/>
              <a:buChar char="-"/>
            </a:pPr>
            <a:r>
              <a:rPr lang="ko-KR" altLang="en-US" sz="1000" dirty="0" smtClean="0">
                <a:latin typeface="+mn-ea"/>
                <a:cs typeface="Times New Roman"/>
              </a:rPr>
              <a:t>데이터 시각화</a:t>
            </a:r>
            <a:endParaRPr lang="en-US" altLang="ko-KR" sz="1000" dirty="0">
              <a:latin typeface="+mn-ea"/>
              <a:cs typeface="Times New Roman"/>
            </a:endParaRPr>
          </a:p>
          <a:p>
            <a:pPr marL="184150" indent="-171450">
              <a:lnSpc>
                <a:spcPct val="100000"/>
              </a:lnSpc>
              <a:spcBef>
                <a:spcPts val="5"/>
              </a:spcBef>
              <a:buFontTx/>
              <a:buChar char="-"/>
            </a:pPr>
            <a:endParaRPr lang="en-US" altLang="ko-KR" sz="1000" dirty="0" smtClean="0">
              <a:latin typeface="+mn-ea"/>
              <a:cs typeface="Times New Roman"/>
            </a:endParaRPr>
          </a:p>
          <a:p>
            <a:pPr marL="184150" indent="-171450">
              <a:lnSpc>
                <a:spcPct val="100000"/>
              </a:lnSpc>
              <a:spcBef>
                <a:spcPts val="5"/>
              </a:spcBef>
              <a:buFontTx/>
              <a:buChar char="-"/>
            </a:pPr>
            <a:endParaRPr lang="en-US" altLang="ko-KR" sz="1000" dirty="0" smtClean="0">
              <a:latin typeface="+mn-ea"/>
              <a:cs typeface="Times New Roman"/>
            </a:endParaRPr>
          </a:p>
          <a:p>
            <a:pPr marL="184150" indent="-171450">
              <a:lnSpc>
                <a:spcPct val="100000"/>
              </a:lnSpc>
              <a:spcBef>
                <a:spcPts val="5"/>
              </a:spcBef>
              <a:buFontTx/>
              <a:buChar char="-"/>
            </a:pPr>
            <a:endParaRPr lang="en-US" altLang="ko-KR" sz="1000" spc="155" dirty="0" smtClean="0">
              <a:latin typeface="Times New Roman"/>
              <a:cs typeface="Times New Roman"/>
            </a:endParaRPr>
          </a:p>
          <a:p>
            <a:pPr marL="184150" indent="-171450">
              <a:lnSpc>
                <a:spcPct val="100000"/>
              </a:lnSpc>
              <a:spcBef>
                <a:spcPts val="5"/>
              </a:spcBef>
              <a:buFont typeface="Arial" panose="020B0604020202020204" pitchFamily="34" charset="0"/>
              <a:buChar char="•"/>
            </a:pPr>
            <a:endParaRPr lang="en-US" altLang="ko-KR" sz="1000" dirty="0" smtClean="0">
              <a:latin typeface="+mn-ea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endParaRPr sz="1100" dirty="0">
              <a:latin typeface="Times New Roman"/>
              <a:cs typeface="Times New Roman"/>
            </a:endParaRPr>
          </a:p>
          <a:p>
            <a:pPr marL="12700" algn="just">
              <a:lnSpc>
                <a:spcPct val="100000"/>
              </a:lnSpc>
            </a:pPr>
            <a:r>
              <a:rPr sz="1200" b="1" dirty="0">
                <a:latin typeface="Times New Roman"/>
                <a:cs typeface="Times New Roman"/>
              </a:rPr>
              <a:t>*</a:t>
            </a:r>
            <a:r>
              <a:rPr sz="1200" b="1" spc="-50" dirty="0">
                <a:latin typeface="Times New Roman"/>
                <a:cs typeface="Times New Roman"/>
              </a:rPr>
              <a:t> </a:t>
            </a:r>
            <a:r>
              <a:rPr lang="ko-KR" altLang="en-US" sz="1200" b="1" spc="-15" dirty="0" smtClean="0">
                <a:latin typeface="Times New Roman"/>
                <a:cs typeface="Times New Roman"/>
              </a:rPr>
              <a:t>상세 설명</a:t>
            </a:r>
            <a:endParaRPr sz="1100" dirty="0">
              <a:latin typeface="Times New Roman"/>
              <a:cs typeface="Times New Roman"/>
            </a:endParaRPr>
          </a:p>
          <a:p>
            <a:pPr marL="12700" marR="5080" algn="just">
              <a:lnSpc>
                <a:spcPct val="100000"/>
              </a:lnSpc>
              <a:spcBef>
                <a:spcPts val="5"/>
              </a:spcBef>
            </a:pPr>
            <a:r>
              <a:rPr sz="1000" dirty="0">
                <a:latin typeface="Times New Roman"/>
                <a:cs typeface="Times New Roman"/>
              </a:rPr>
              <a:t>- </a:t>
            </a:r>
            <a:r>
              <a:rPr lang="en-US" sz="1000" dirty="0" smtClean="0">
                <a:latin typeface="Times New Roman"/>
                <a:cs typeface="Times New Roman"/>
              </a:rPr>
              <a:t> </a:t>
            </a:r>
            <a:r>
              <a:rPr lang="ko-KR" altLang="en-US" sz="1000" dirty="0" smtClean="0">
                <a:latin typeface="Times New Roman"/>
                <a:cs typeface="Times New Roman"/>
              </a:rPr>
              <a:t>결함이 있는 것으로 판명된 이미지는 필터로 거를 수 있음</a:t>
            </a:r>
            <a:r>
              <a:rPr lang="en-US" altLang="ko-KR" sz="1000" dirty="0" smtClean="0">
                <a:latin typeface="Times New Roman"/>
                <a:cs typeface="Times New Roman"/>
              </a:rPr>
              <a:t>.</a:t>
            </a:r>
          </a:p>
          <a:p>
            <a:pPr marL="12700" marR="5080" algn="just">
              <a:lnSpc>
                <a:spcPct val="100000"/>
              </a:lnSpc>
              <a:spcBef>
                <a:spcPts val="5"/>
              </a:spcBef>
            </a:pPr>
            <a:r>
              <a:rPr lang="en-US" altLang="ko-KR" sz="1000" dirty="0" smtClean="0">
                <a:latin typeface="Times New Roman"/>
                <a:cs typeface="Times New Roman"/>
              </a:rPr>
              <a:t>-  </a:t>
            </a:r>
            <a:r>
              <a:rPr lang="ko-KR" altLang="en-US" sz="1000" dirty="0" smtClean="0">
                <a:latin typeface="Times New Roman"/>
                <a:cs typeface="Times New Roman"/>
              </a:rPr>
              <a:t>원본 이미지와 결함 이미지를 비교하기 쉽게 </a:t>
            </a:r>
            <a:r>
              <a:rPr lang="en-US" altLang="ko-KR" sz="1000" dirty="0" smtClean="0">
                <a:latin typeface="Times New Roman"/>
                <a:cs typeface="Times New Roman"/>
              </a:rPr>
              <a:t>UI</a:t>
            </a:r>
            <a:r>
              <a:rPr lang="ko-KR" altLang="en-US" sz="1000" dirty="0" smtClean="0">
                <a:latin typeface="Times New Roman"/>
                <a:cs typeface="Times New Roman"/>
              </a:rPr>
              <a:t>를 구성함</a:t>
            </a:r>
            <a:r>
              <a:rPr lang="en-US" altLang="ko-KR" sz="1000" dirty="0" smtClean="0">
                <a:latin typeface="Times New Roman"/>
                <a:cs typeface="Times New Roman"/>
              </a:rPr>
              <a:t>.</a:t>
            </a: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0" y="711834"/>
            <a:ext cx="2971800" cy="421447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599</TotalTime>
  <Words>1207</Words>
  <Application>Microsoft Office PowerPoint</Application>
  <PresentationFormat>사용자 지정</PresentationFormat>
  <Paragraphs>257</Paragraphs>
  <Slides>23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9" baseType="lpstr">
      <vt:lpstr>Arial MT</vt:lpstr>
      <vt:lpstr>맑은 고딕</vt:lpstr>
      <vt:lpstr>Arial</vt:lpstr>
      <vt:lpstr>Calibri</vt:lpstr>
      <vt:lpstr>Times New Roman</vt:lpstr>
      <vt:lpstr>Office Theme</vt:lpstr>
      <vt:lpstr>PORTFOLIO</vt:lpstr>
      <vt:lpstr>PowerPoint 프레젠테이션</vt:lpstr>
      <vt:lpstr>PORTFOLIO  CONTENTS</vt:lpstr>
      <vt:lpstr>Smart Factory</vt:lpstr>
      <vt:lpstr>Project 01.</vt:lpstr>
      <vt:lpstr>Project 01.</vt:lpstr>
      <vt:lpstr>Project 01.</vt:lpstr>
      <vt:lpstr>Project 01.</vt:lpstr>
      <vt:lpstr>Project 01.</vt:lpstr>
      <vt:lpstr>Project 01.</vt:lpstr>
      <vt:lpstr>Project 01.</vt:lpstr>
      <vt:lpstr>No Crime</vt:lpstr>
      <vt:lpstr>Project 02.</vt:lpstr>
      <vt:lpstr>Project 02.</vt:lpstr>
      <vt:lpstr>Project 02.</vt:lpstr>
      <vt:lpstr>Project 02.</vt:lpstr>
      <vt:lpstr>Project 02.</vt:lpstr>
      <vt:lpstr>Navigation Robot</vt:lpstr>
      <vt:lpstr>Project 03.</vt:lpstr>
      <vt:lpstr>Project 03.</vt:lpstr>
      <vt:lpstr>Project 03.</vt:lpstr>
      <vt:lpstr>Project 03.</vt:lpstr>
      <vt:lpstr>End of Document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PORTFOLIO</dc:title>
  <cp:lastModifiedBy>pc</cp:lastModifiedBy>
  <cp:revision>91</cp:revision>
  <cp:lastPrinted>2024-07-31T02:53:44Z</cp:lastPrinted>
  <dcterms:created xsi:type="dcterms:W3CDTF">2024-07-30T05:28:41Z</dcterms:created>
  <dcterms:modified xsi:type="dcterms:W3CDTF">2024-07-31T07:26:52Z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2024-07-11T00:00:00Z</vt:filetime>
  </property>
  <property fmtid="{D5CDD505-2E9C-101B-9397-08002B2CF9AE}" pid="3" name="Creator">
    <vt:lpwstr>Microsoft® PowerPoint® 2016</vt:lpwstr>
  </property>
  <property fmtid="{D5CDD505-2E9C-101B-9397-08002B2CF9AE}" pid="4" name="LastSaved">
    <vt:filetime>2024-07-30T00:00:00Z</vt:filetime>
  </property>
</Properties>
</file>